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4" r:id="rId3"/>
    <p:sldId id="293" r:id="rId4"/>
    <p:sldId id="332" r:id="rId5"/>
    <p:sldId id="326" r:id="rId6"/>
    <p:sldId id="305" r:id="rId7"/>
    <p:sldId id="309" r:id="rId8"/>
    <p:sldId id="260" r:id="rId9"/>
    <p:sldId id="327" r:id="rId10"/>
    <p:sldId id="315" r:id="rId11"/>
    <p:sldId id="316" r:id="rId12"/>
    <p:sldId id="328" r:id="rId13"/>
    <p:sldId id="317" r:id="rId14"/>
    <p:sldId id="329" r:id="rId15"/>
    <p:sldId id="319" r:id="rId16"/>
    <p:sldId id="330" r:id="rId17"/>
    <p:sldId id="331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khtier\Dropbox\Submissions%20Demetris\Shared%20with%20Severine\Aging.2016\Research-Figures\1900%20data.%20Fitting%20different%20age%20interva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khtier\Dropbox\Submissions%20Demetris\Shared%20with%20Severine\Aging.2016\Research-Figures\2000%20data.%20Fitting%20different%20age%20interv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781746031746"/>
          <c:y val="2.1678055555555579E-2"/>
          <c:w val="0.81847063492063488"/>
          <c:h val="0.906249444444444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'1 subps 60+'!$B$1</c:f>
              <c:strCache>
                <c:ptCount val="1"/>
                <c:pt idx="0">
                  <c:v>Swedish Data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</c:marker>
          <c:xVal>
            <c:numRef>
              <c:f>'1 subps 60+'!$A$2:$A$112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</c:numCache>
            </c:numRef>
          </c:xVal>
          <c:yVal>
            <c:numRef>
              <c:f>'1 subps 60+'!$B$2:$B$112</c:f>
              <c:numCache>
                <c:formatCode>General</c:formatCode>
                <c:ptCount val="111"/>
                <c:pt idx="0">
                  <c:v>0.10777100000000001</c:v>
                </c:pt>
                <c:pt idx="1">
                  <c:v>2.9024999999999999E-2</c:v>
                </c:pt>
                <c:pt idx="2">
                  <c:v>1.5233999999999999E-2</c:v>
                </c:pt>
                <c:pt idx="3">
                  <c:v>1.0832E-2</c:v>
                </c:pt>
                <c:pt idx="4">
                  <c:v>8.8339999999999998E-3</c:v>
                </c:pt>
                <c:pt idx="5">
                  <c:v>6.9430000000000004E-3</c:v>
                </c:pt>
                <c:pt idx="6">
                  <c:v>5.6579999999999998E-3</c:v>
                </c:pt>
                <c:pt idx="7">
                  <c:v>4.7149999999999996E-3</c:v>
                </c:pt>
                <c:pt idx="8">
                  <c:v>5.058E-3</c:v>
                </c:pt>
                <c:pt idx="9">
                  <c:v>4.2950000000000002E-3</c:v>
                </c:pt>
                <c:pt idx="10">
                  <c:v>4.0879999999999996E-3</c:v>
                </c:pt>
                <c:pt idx="11">
                  <c:v>4.0850000000000001E-3</c:v>
                </c:pt>
                <c:pt idx="12">
                  <c:v>3.7079999999999999E-3</c:v>
                </c:pt>
                <c:pt idx="13">
                  <c:v>4.2199999999999998E-3</c:v>
                </c:pt>
                <c:pt idx="14">
                  <c:v>3.8240000000000001E-3</c:v>
                </c:pt>
                <c:pt idx="15">
                  <c:v>4.2640000000000004E-3</c:v>
                </c:pt>
                <c:pt idx="16">
                  <c:v>5.0039999999999998E-3</c:v>
                </c:pt>
                <c:pt idx="17">
                  <c:v>5.6579999999999998E-3</c:v>
                </c:pt>
                <c:pt idx="18">
                  <c:v>5.829E-3</c:v>
                </c:pt>
                <c:pt idx="19">
                  <c:v>6.0140000000000002E-3</c:v>
                </c:pt>
                <c:pt idx="20">
                  <c:v>6.3940000000000004E-3</c:v>
                </c:pt>
                <c:pt idx="21">
                  <c:v>6.6540000000000002E-3</c:v>
                </c:pt>
                <c:pt idx="22">
                  <c:v>6.2560000000000003E-3</c:v>
                </c:pt>
                <c:pt idx="23">
                  <c:v>6.5459999999999997E-3</c:v>
                </c:pt>
                <c:pt idx="24">
                  <c:v>7.0530000000000002E-3</c:v>
                </c:pt>
                <c:pt idx="25">
                  <c:v>6.8450000000000004E-3</c:v>
                </c:pt>
                <c:pt idx="26">
                  <c:v>7.1459999999999996E-3</c:v>
                </c:pt>
                <c:pt idx="27">
                  <c:v>6.2620000000000002E-3</c:v>
                </c:pt>
                <c:pt idx="28">
                  <c:v>6.8609999999999999E-3</c:v>
                </c:pt>
                <c:pt idx="29">
                  <c:v>7.1529999999999996E-3</c:v>
                </c:pt>
                <c:pt idx="30">
                  <c:v>6.7990000000000004E-3</c:v>
                </c:pt>
                <c:pt idx="31">
                  <c:v>6.5290000000000001E-3</c:v>
                </c:pt>
                <c:pt idx="32">
                  <c:v>6.7289999999999997E-3</c:v>
                </c:pt>
                <c:pt idx="33">
                  <c:v>6.6270000000000001E-3</c:v>
                </c:pt>
                <c:pt idx="34">
                  <c:v>6.8919999999999997E-3</c:v>
                </c:pt>
                <c:pt idx="35">
                  <c:v>7.6439999999999998E-3</c:v>
                </c:pt>
                <c:pt idx="36">
                  <c:v>7.3369999999999998E-3</c:v>
                </c:pt>
                <c:pt idx="37">
                  <c:v>7.7019999999999996E-3</c:v>
                </c:pt>
                <c:pt idx="38">
                  <c:v>7.2350000000000001E-3</c:v>
                </c:pt>
                <c:pt idx="39">
                  <c:v>7.5110000000000003E-3</c:v>
                </c:pt>
                <c:pt idx="40">
                  <c:v>7.9699999999999997E-3</c:v>
                </c:pt>
                <c:pt idx="41">
                  <c:v>8.4340000000000005E-3</c:v>
                </c:pt>
                <c:pt idx="42">
                  <c:v>8.4349999999999998E-3</c:v>
                </c:pt>
                <c:pt idx="43">
                  <c:v>8.7559999999999999E-3</c:v>
                </c:pt>
                <c:pt idx="44">
                  <c:v>9.2860000000000009E-3</c:v>
                </c:pt>
                <c:pt idx="45">
                  <c:v>8.4460000000000004E-3</c:v>
                </c:pt>
                <c:pt idx="46">
                  <c:v>1.0626999999999999E-2</c:v>
                </c:pt>
                <c:pt idx="47">
                  <c:v>8.8190000000000004E-3</c:v>
                </c:pt>
                <c:pt idx="48">
                  <c:v>1.0701E-2</c:v>
                </c:pt>
                <c:pt idx="49">
                  <c:v>1.0545000000000001E-2</c:v>
                </c:pt>
                <c:pt idx="50">
                  <c:v>1.2116999999999999E-2</c:v>
                </c:pt>
                <c:pt idx="51">
                  <c:v>1.1698E-2</c:v>
                </c:pt>
                <c:pt idx="52">
                  <c:v>1.2323000000000001E-2</c:v>
                </c:pt>
                <c:pt idx="53">
                  <c:v>1.2635E-2</c:v>
                </c:pt>
                <c:pt idx="54">
                  <c:v>1.4371E-2</c:v>
                </c:pt>
                <c:pt idx="55">
                  <c:v>1.4174000000000001E-2</c:v>
                </c:pt>
                <c:pt idx="56">
                  <c:v>1.5689000000000002E-2</c:v>
                </c:pt>
                <c:pt idx="57">
                  <c:v>1.5596E-2</c:v>
                </c:pt>
                <c:pt idx="58">
                  <c:v>1.7642000000000001E-2</c:v>
                </c:pt>
                <c:pt idx="59">
                  <c:v>1.7802999999999999E-2</c:v>
                </c:pt>
                <c:pt idx="60">
                  <c:v>2.1187999999999999E-2</c:v>
                </c:pt>
                <c:pt idx="61">
                  <c:v>2.0612999999999999E-2</c:v>
                </c:pt>
                <c:pt idx="62">
                  <c:v>2.4774999999999998E-2</c:v>
                </c:pt>
                <c:pt idx="63">
                  <c:v>2.5396999999999999E-2</c:v>
                </c:pt>
                <c:pt idx="64">
                  <c:v>2.6956999999999998E-2</c:v>
                </c:pt>
                <c:pt idx="65">
                  <c:v>2.964E-2</c:v>
                </c:pt>
                <c:pt idx="66">
                  <c:v>3.4680999999999997E-2</c:v>
                </c:pt>
                <c:pt idx="67">
                  <c:v>3.6741999999999997E-2</c:v>
                </c:pt>
                <c:pt idx="68">
                  <c:v>3.7687999999999999E-2</c:v>
                </c:pt>
                <c:pt idx="69">
                  <c:v>4.2854999999999997E-2</c:v>
                </c:pt>
                <c:pt idx="70">
                  <c:v>4.7058999999999997E-2</c:v>
                </c:pt>
                <c:pt idx="71">
                  <c:v>5.5257000000000001E-2</c:v>
                </c:pt>
                <c:pt idx="72">
                  <c:v>5.9214000000000003E-2</c:v>
                </c:pt>
                <c:pt idx="73">
                  <c:v>6.7104999999999998E-2</c:v>
                </c:pt>
                <c:pt idx="74">
                  <c:v>7.4636999999999995E-2</c:v>
                </c:pt>
                <c:pt idx="75">
                  <c:v>7.8854999999999995E-2</c:v>
                </c:pt>
                <c:pt idx="76">
                  <c:v>9.1153999999999999E-2</c:v>
                </c:pt>
                <c:pt idx="77">
                  <c:v>9.9349999999999994E-2</c:v>
                </c:pt>
                <c:pt idx="78">
                  <c:v>0.109498</c:v>
                </c:pt>
                <c:pt idx="79">
                  <c:v>0.12094199999999999</c:v>
                </c:pt>
                <c:pt idx="80">
                  <c:v>0.13189200000000001</c:v>
                </c:pt>
                <c:pt idx="81">
                  <c:v>0.14852699999999999</c:v>
                </c:pt>
                <c:pt idx="82">
                  <c:v>0.16603100000000001</c:v>
                </c:pt>
                <c:pt idx="83">
                  <c:v>0.194692</c:v>
                </c:pt>
                <c:pt idx="84">
                  <c:v>0.212399</c:v>
                </c:pt>
                <c:pt idx="85">
                  <c:v>0.22811799999999999</c:v>
                </c:pt>
                <c:pt idx="86">
                  <c:v>0.24387900000000001</c:v>
                </c:pt>
                <c:pt idx="87">
                  <c:v>0.280528</c:v>
                </c:pt>
                <c:pt idx="88">
                  <c:v>0.32174999999999998</c:v>
                </c:pt>
                <c:pt idx="89">
                  <c:v>0.31942999999999999</c:v>
                </c:pt>
                <c:pt idx="90">
                  <c:v>0.33615899999999999</c:v>
                </c:pt>
                <c:pt idx="91">
                  <c:v>0.36440600000000001</c:v>
                </c:pt>
                <c:pt idx="92">
                  <c:v>0.38794099999999998</c:v>
                </c:pt>
                <c:pt idx="93">
                  <c:v>0.36633199999999999</c:v>
                </c:pt>
                <c:pt idx="94">
                  <c:v>0.43410700000000002</c:v>
                </c:pt>
                <c:pt idx="95">
                  <c:v>0.57467500000000005</c:v>
                </c:pt>
                <c:pt idx="96">
                  <c:v>0.54814799999999997</c:v>
                </c:pt>
                <c:pt idx="97">
                  <c:v>0.5625</c:v>
                </c:pt>
                <c:pt idx="98">
                  <c:v>0.86597900000000005</c:v>
                </c:pt>
                <c:pt idx="99">
                  <c:v>0.73846199999999995</c:v>
                </c:pt>
                <c:pt idx="100">
                  <c:v>0.58064499999999997</c:v>
                </c:pt>
                <c:pt idx="101">
                  <c:v>0.230769</c:v>
                </c:pt>
                <c:pt idx="102">
                  <c:v>1.5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'2 subps 10+'!#REF!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'1 subps 60+'!$A$2:$A$112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</c:numCache>
            </c:numRef>
          </c:xVal>
          <c:yVal>
            <c:numRef>
              <c:f>'2 subps 10+'!#REF!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'2 subps 10+'!#REF!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'1 subps 60+'!$A$2:$A$112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</c:numCache>
            </c:numRef>
          </c:xVal>
          <c:yVal>
            <c:numRef>
              <c:f>'2 subps 10+'!#REF!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'1 subps 40+'!#REF!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'1 subps 60+'!$A$2:$A$112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</c:numCache>
            </c:numRef>
          </c:xVal>
          <c:yVal>
            <c:numRef>
              <c:f>'1 subps 40+'!#REF!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'1 subps 60+'!$D$1</c:f>
              <c:strCache>
                <c:ptCount val="1"/>
                <c:pt idx="0">
                  <c:v>m4x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'1 subps 60+'!$A$2:$A$112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</c:numCache>
            </c:numRef>
          </c:xVal>
          <c:yVal>
            <c:numRef>
              <c:f>'1 subps 60+'!$D$2:$D$112</c:f>
              <c:numCache>
                <c:formatCode>0.00E+00</c:formatCode>
                <c:ptCount val="111"/>
                <c:pt idx="0">
                  <c:v>8.8584698109307969E-5</c:v>
                </c:pt>
                <c:pt idx="1">
                  <c:v>9.7004855032879549E-5</c:v>
                </c:pt>
                <c:pt idx="2">
                  <c:v>1.0622536511146316E-4</c:v>
                </c:pt>
                <c:pt idx="3">
                  <c:v>1.1632230355108542E-4</c:v>
                </c:pt>
                <c:pt idx="4">
                  <c:v>1.2737897666186224E-4</c:v>
                </c:pt>
                <c:pt idx="5">
                  <c:v>1.394866091892473E-4</c:v>
                </c:pt>
                <c:pt idx="6">
                  <c:v>1.5274509697752318E-4</c:v>
                </c:pt>
                <c:pt idx="7">
                  <c:v>1.6726383117549823E-4</c:v>
                </c:pt>
                <c:pt idx="8">
                  <c:v>1.8316260078464245E-4</c:v>
                </c:pt>
                <c:pt idx="9">
                  <c:v>2.0057258099627151E-4</c:v>
                </c:pt>
                <c:pt idx="10">
                  <c:v>2.1963741547220369E-4</c:v>
                </c:pt>
                <c:pt idx="11">
                  <c:v>2.4051440149840906E-4</c:v>
                </c:pt>
                <c:pt idx="12">
                  <c:v>2.6337578778993966E-4</c:v>
                </c:pt>
                <c:pt idx="13">
                  <c:v>2.8841019565487496E-4</c:v>
                </c:pt>
                <c:pt idx="14">
                  <c:v>3.1582417524281085E-4</c:v>
                </c:pt>
                <c:pt idx="15">
                  <c:v>3.4584390971795291E-4</c:v>
                </c:pt>
                <c:pt idx="16">
                  <c:v>3.7871708141735169E-4</c:v>
                </c:pt>
                <c:pt idx="17">
                  <c:v>4.1471491539129927E-4</c:v>
                </c:pt>
                <c:pt idx="18">
                  <c:v>4.541344171864241E-4</c:v>
                </c:pt>
                <c:pt idx="19">
                  <c:v>4.9730082333465056E-4</c:v>
                </c:pt>
                <c:pt idx="20">
                  <c:v>5.4457028476615171E-4</c:v>
                </c:pt>
                <c:pt idx="21">
                  <c:v>5.9633280528619697E-4</c:v>
                </c:pt>
                <c:pt idx="22">
                  <c:v>6.5301545936024001E-4</c:v>
                </c:pt>
                <c:pt idx="23">
                  <c:v>7.1508591575606838E-4</c:v>
                </c:pt>
                <c:pt idx="24">
                  <c:v>7.8305629611535193E-4</c:v>
                </c:pt>
                <c:pt idx="25">
                  <c:v>8.5748740029032019E-4</c:v>
                </c:pt>
                <c:pt idx="26">
                  <c:v>9.389933333073373E-4</c:v>
                </c:pt>
                <c:pt idx="27">
                  <c:v>1.0282465721328422E-3</c:v>
                </c:pt>
                <c:pt idx="28">
                  <c:v>1.1259835140457635E-3</c:v>
                </c:pt>
                <c:pt idx="29">
                  <c:v>1.2330105523940913E-3</c:v>
                </c:pt>
                <c:pt idx="30">
                  <c:v>1.3502107298645504E-3</c:v>
                </c:pt>
                <c:pt idx="31">
                  <c:v>1.4785510241591814E-3</c:v>
                </c:pt>
                <c:pt idx="32">
                  <c:v>1.6190903261903934E-3</c:v>
                </c:pt>
                <c:pt idx="33">
                  <c:v>1.7729881766197933E-3</c:v>
                </c:pt>
                <c:pt idx="34">
                  <c:v>1.941514332822916E-3</c:v>
                </c:pt>
                <c:pt idx="35">
                  <c:v>2.1260592452135426E-3</c:v>
                </c:pt>
                <c:pt idx="36">
                  <c:v>2.3281455293640923E-3</c:v>
                </c:pt>
                <c:pt idx="37">
                  <c:v>2.5494405285745427E-3</c:v>
                </c:pt>
                <c:pt idx="38">
                  <c:v>2.7917700705392553E-3</c:v>
                </c:pt>
                <c:pt idx="39">
                  <c:v>3.0571335316131381E-3</c:v>
                </c:pt>
                <c:pt idx="40">
                  <c:v>3.3477203329671567E-3</c:v>
                </c:pt>
                <c:pt idx="41">
                  <c:v>3.6659280047371969E-3</c:v>
                </c:pt>
                <c:pt idx="42">
                  <c:v>4.014381967207264E-3</c:v>
                </c:pt>
                <c:pt idx="43">
                  <c:v>4.3959571922346377E-3</c:v>
                </c:pt>
                <c:pt idx="44">
                  <c:v>4.8138019236378541E-3</c:v>
                </c:pt>
                <c:pt idx="45">
                  <c:v>5.271363652256114E-3</c:v>
                </c:pt>
                <c:pt idx="46">
                  <c:v>5.7724175599912714E-3</c:v>
                </c:pt>
                <c:pt idx="47">
                  <c:v>6.3210976675142604E-3</c:v>
                </c:pt>
                <c:pt idx="48">
                  <c:v>6.9219309426247827E-3</c:v>
                </c:pt>
                <c:pt idx="49">
                  <c:v>7.5798746506804101E-3</c:v>
                </c:pt>
                <c:pt idx="50">
                  <c:v>8.3003572552604581E-3</c:v>
                </c:pt>
                <c:pt idx="51">
                  <c:v>9.0893232065216868E-3</c:v>
                </c:pt>
                <c:pt idx="52">
                  <c:v>9.9532819867789238E-3</c:v>
                </c:pt>
                <c:pt idx="53">
                  <c:v>1.0899361817968536E-2</c:v>
                </c:pt>
                <c:pt idx="54">
                  <c:v>1.1935368474116258E-2</c:v>
                </c:pt>
                <c:pt idx="55">
                  <c:v>1.3069849684050509E-2</c:v>
                </c:pt>
                <c:pt idx="56">
                  <c:v>1.4312165655725467E-2</c:v>
                </c:pt>
                <c:pt idx="57">
                  <c:v>1.5672566304025443E-2</c:v>
                </c:pt>
                <c:pt idx="58">
                  <c:v>1.7162275819230185E-2</c:v>
                </c:pt>
                <c:pt idx="59">
                  <c:v>1.8793585273885902E-2</c:v>
                </c:pt>
                <c:pt idx="60">
                  <c:v>2.0579954032149083E-2</c:v>
                </c:pt>
                <c:pt idx="61">
                  <c:v>2.2536120798295988E-2</c:v>
                </c:pt>
                <c:pt idx="62">
                  <c:v>2.4678225220620357E-2</c:v>
                </c:pt>
                <c:pt idx="63">
                  <c:v>2.7023941054030543E-2</c:v>
                </c:pt>
                <c:pt idx="64">
                  <c:v>2.9592621980024197E-2</c:v>
                </c:pt>
                <c:pt idx="65">
                  <c:v>3.2405461287150036E-2</c:v>
                </c:pt>
                <c:pt idx="66">
                  <c:v>3.5485666729424457E-2</c:v>
                </c:pt>
                <c:pt idx="67">
                  <c:v>3.8858652005398675E-2</c:v>
                </c:pt>
                <c:pt idx="68">
                  <c:v>4.2552246437703195E-2</c:v>
                </c:pt>
                <c:pt idx="69">
                  <c:v>4.6596924583062291E-2</c:v>
                </c:pt>
                <c:pt idx="70">
                  <c:v>5.1026057667210467E-2</c:v>
                </c:pt>
                <c:pt idx="71">
                  <c:v>5.5876188919212609E-2</c:v>
                </c:pt>
                <c:pt idx="72">
                  <c:v>6.1187335076874634E-2</c:v>
                </c:pt>
                <c:pt idx="73">
                  <c:v>6.7003316550861336E-2</c:v>
                </c:pt>
                <c:pt idx="74">
                  <c:v>7.3372118971589045E-2</c:v>
                </c:pt>
                <c:pt idx="75">
                  <c:v>8.03462891018909E-2</c:v>
                </c:pt>
                <c:pt idx="76">
                  <c:v>8.7983368381991597E-2</c:v>
                </c:pt>
                <c:pt idx="77">
                  <c:v>9.6346367683819475E-2</c:v>
                </c:pt>
                <c:pt idx="78">
                  <c:v>0.1055042871916881</c:v>
                </c:pt>
                <c:pt idx="79">
                  <c:v>0.11553268569870105</c:v>
                </c:pt>
                <c:pt idx="80">
                  <c:v>0.12651430401594541</c:v>
                </c:pt>
                <c:pt idx="81">
                  <c:v>0.13853974763800556</c:v>
                </c:pt>
                <c:pt idx="82">
                  <c:v>0.15170823429723188</c:v>
                </c:pt>
                <c:pt idx="83">
                  <c:v>0.16612841257457292</c:v>
                </c:pt>
                <c:pt idx="84">
                  <c:v>0.18191925832104366</c:v>
                </c:pt>
                <c:pt idx="85">
                  <c:v>0.19921105628588867</c:v>
                </c:pt>
                <c:pt idx="86">
                  <c:v>0.21814647505051374</c:v>
                </c:pt>
                <c:pt idx="87">
                  <c:v>0.23888174413708652</c:v>
                </c:pt>
                <c:pt idx="88">
                  <c:v>0.26158794300372118</c:v>
                </c:pt>
                <c:pt idx="89">
                  <c:v>0.28645241256129367</c:v>
                </c:pt>
                <c:pt idx="90">
                  <c:v>0.31368030085782039</c:v>
                </c:pt>
                <c:pt idx="91">
                  <c:v>0.34349625568330105</c:v>
                </c:pt>
                <c:pt idx="92">
                  <c:v>0.37614627806012041</c:v>
                </c:pt>
                <c:pt idx="93">
                  <c:v>0.4118997519115008</c:v>
                </c:pt>
                <c:pt idx="94">
                  <c:v>0.4510516666541064</c:v>
                </c:pt>
                <c:pt idx="95">
                  <c:v>0.49392505105261314</c:v>
                </c:pt>
                <c:pt idx="96">
                  <c:v>0.54087363841715197</c:v>
                </c:pt>
                <c:pt idx="97">
                  <c:v>0.5922847851332117</c:v>
                </c:pt>
                <c:pt idx="98">
                  <c:v>0.64858266660379893</c:v>
                </c:pt>
                <c:pt idx="99">
                  <c:v>0.71023177697242834</c:v>
                </c:pt>
                <c:pt idx="100">
                  <c:v>0.77774076150196547</c:v>
                </c:pt>
                <c:pt idx="101">
                  <c:v>0.8516666132289068</c:v>
                </c:pt>
                <c:pt idx="102">
                  <c:v>0.93261926851825971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'1 subps 60+'!$F$1</c:f>
              <c:strCache>
                <c:ptCount val="1"/>
                <c:pt idx="0">
                  <c:v>mx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'1 subps 60+'!$A$2:$A$112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</c:numCache>
            </c:numRef>
          </c:xVal>
          <c:yVal>
            <c:numRef>
              <c:f>'1 subps 60+'!$F$2:$F$112</c:f>
              <c:numCache>
                <c:formatCode>General</c:formatCode>
                <c:ptCount val="111"/>
                <c:pt idx="0">
                  <c:v>8.8584698109307969E-5</c:v>
                </c:pt>
                <c:pt idx="1">
                  <c:v>9.7004855032879631E-5</c:v>
                </c:pt>
                <c:pt idx="2">
                  <c:v>1.0622536511146312E-4</c:v>
                </c:pt>
                <c:pt idx="3">
                  <c:v>1.163223035510855E-4</c:v>
                </c:pt>
                <c:pt idx="4">
                  <c:v>1.2737897666186221E-4</c:v>
                </c:pt>
                <c:pt idx="5">
                  <c:v>1.3948660918924739E-4</c:v>
                </c:pt>
                <c:pt idx="6">
                  <c:v>1.527450969775231E-4</c:v>
                </c:pt>
                <c:pt idx="7">
                  <c:v>1.6726383117549829E-4</c:v>
                </c:pt>
                <c:pt idx="8">
                  <c:v>1.8316260078464234E-4</c:v>
                </c:pt>
                <c:pt idx="9">
                  <c:v>2.0057258099627156E-4</c:v>
                </c:pt>
                <c:pt idx="10">
                  <c:v>2.1963741547220353E-4</c:v>
                </c:pt>
                <c:pt idx="11">
                  <c:v>2.4051440149840911E-4</c:v>
                </c:pt>
                <c:pt idx="12">
                  <c:v>2.6337578778993988E-4</c:v>
                </c:pt>
                <c:pt idx="13">
                  <c:v>2.8841019565487496E-4</c:v>
                </c:pt>
                <c:pt idx="14">
                  <c:v>3.1582417524281112E-4</c:v>
                </c:pt>
                <c:pt idx="15">
                  <c:v>3.458439097179528E-4</c:v>
                </c:pt>
                <c:pt idx="16">
                  <c:v>3.7871708141735158E-4</c:v>
                </c:pt>
                <c:pt idx="17">
                  <c:v>4.1471491539129911E-4</c:v>
                </c:pt>
                <c:pt idx="18">
                  <c:v>4.5413441718642427E-4</c:v>
                </c:pt>
                <c:pt idx="19">
                  <c:v>4.9730082333465078E-4</c:v>
                </c:pt>
                <c:pt idx="20">
                  <c:v>5.4457028476615193E-4</c:v>
                </c:pt>
                <c:pt idx="21">
                  <c:v>5.9633280528619708E-4</c:v>
                </c:pt>
                <c:pt idx="22">
                  <c:v>6.5301545936024012E-4</c:v>
                </c:pt>
                <c:pt idx="23">
                  <c:v>7.1508591575606827E-4</c:v>
                </c:pt>
                <c:pt idx="24">
                  <c:v>7.8305629611535204E-4</c:v>
                </c:pt>
                <c:pt idx="25">
                  <c:v>8.5748740029032008E-4</c:v>
                </c:pt>
                <c:pt idx="26">
                  <c:v>9.3899333330733719E-4</c:v>
                </c:pt>
                <c:pt idx="27">
                  <c:v>1.0282465721328422E-3</c:v>
                </c:pt>
                <c:pt idx="28">
                  <c:v>1.1259835140457635E-3</c:v>
                </c:pt>
                <c:pt idx="29">
                  <c:v>1.2330105523940917E-3</c:v>
                </c:pt>
                <c:pt idx="30">
                  <c:v>1.3502107298645509E-3</c:v>
                </c:pt>
                <c:pt idx="31">
                  <c:v>1.4785510241591819E-3</c:v>
                </c:pt>
                <c:pt idx="32">
                  <c:v>1.6190903261903927E-3</c:v>
                </c:pt>
                <c:pt idx="33">
                  <c:v>1.772988176619794E-3</c:v>
                </c:pt>
                <c:pt idx="34">
                  <c:v>1.9415143328229169E-3</c:v>
                </c:pt>
                <c:pt idx="35">
                  <c:v>2.1260592452135435E-3</c:v>
                </c:pt>
                <c:pt idx="36">
                  <c:v>2.3281455293640923E-3</c:v>
                </c:pt>
                <c:pt idx="37">
                  <c:v>2.5494405285745422E-3</c:v>
                </c:pt>
                <c:pt idx="38">
                  <c:v>2.7917700705392548E-3</c:v>
                </c:pt>
                <c:pt idx="39">
                  <c:v>3.0571335316131381E-3</c:v>
                </c:pt>
                <c:pt idx="40">
                  <c:v>3.3477203329671567E-3</c:v>
                </c:pt>
                <c:pt idx="41">
                  <c:v>3.6659280047371969E-3</c:v>
                </c:pt>
                <c:pt idx="42">
                  <c:v>4.0143819672072622E-3</c:v>
                </c:pt>
                <c:pt idx="43">
                  <c:v>4.3959571922346395E-3</c:v>
                </c:pt>
                <c:pt idx="44">
                  <c:v>4.8138019236378558E-3</c:v>
                </c:pt>
                <c:pt idx="45">
                  <c:v>5.271363652256114E-3</c:v>
                </c:pt>
                <c:pt idx="46">
                  <c:v>5.7724175599912705E-3</c:v>
                </c:pt>
                <c:pt idx="47">
                  <c:v>6.3210976675142604E-3</c:v>
                </c:pt>
                <c:pt idx="48">
                  <c:v>6.9219309426247818E-3</c:v>
                </c:pt>
                <c:pt idx="49">
                  <c:v>7.5798746506804092E-3</c:v>
                </c:pt>
                <c:pt idx="50">
                  <c:v>8.3003572552604564E-3</c:v>
                </c:pt>
                <c:pt idx="51">
                  <c:v>9.089323206521685E-3</c:v>
                </c:pt>
                <c:pt idx="52">
                  <c:v>9.9532819867789238E-3</c:v>
                </c:pt>
                <c:pt idx="53">
                  <c:v>1.0899361817968536E-2</c:v>
                </c:pt>
                <c:pt idx="54">
                  <c:v>1.1935368474116258E-2</c:v>
                </c:pt>
                <c:pt idx="55">
                  <c:v>1.3069849684050509E-2</c:v>
                </c:pt>
                <c:pt idx="56">
                  <c:v>1.4312165655725465E-2</c:v>
                </c:pt>
                <c:pt idx="57">
                  <c:v>1.5672566304025443E-2</c:v>
                </c:pt>
                <c:pt idx="58">
                  <c:v>1.7162275819230185E-2</c:v>
                </c:pt>
                <c:pt idx="59">
                  <c:v>1.8793585273885898E-2</c:v>
                </c:pt>
                <c:pt idx="60">
                  <c:v>2.057995403214908E-2</c:v>
                </c:pt>
                <c:pt idx="61">
                  <c:v>2.2536120798295988E-2</c:v>
                </c:pt>
                <c:pt idx="62">
                  <c:v>2.4678225220620353E-2</c:v>
                </c:pt>
                <c:pt idx="63">
                  <c:v>2.702394105403054E-2</c:v>
                </c:pt>
                <c:pt idx="64">
                  <c:v>2.9592621980024197E-2</c:v>
                </c:pt>
                <c:pt idx="65">
                  <c:v>3.2405461287150036E-2</c:v>
                </c:pt>
                <c:pt idx="66">
                  <c:v>3.5485666729424457E-2</c:v>
                </c:pt>
                <c:pt idx="67">
                  <c:v>3.8858652005398675E-2</c:v>
                </c:pt>
                <c:pt idx="68">
                  <c:v>4.2552246437703195E-2</c:v>
                </c:pt>
                <c:pt idx="69">
                  <c:v>4.6596924583062284E-2</c:v>
                </c:pt>
                <c:pt idx="70">
                  <c:v>5.1026057667210467E-2</c:v>
                </c:pt>
                <c:pt idx="71">
                  <c:v>5.5876188919212602E-2</c:v>
                </c:pt>
                <c:pt idx="72">
                  <c:v>6.1187335076874627E-2</c:v>
                </c:pt>
                <c:pt idx="73">
                  <c:v>6.7003316550861336E-2</c:v>
                </c:pt>
                <c:pt idx="74">
                  <c:v>7.3372118971589032E-2</c:v>
                </c:pt>
                <c:pt idx="75">
                  <c:v>8.03462891018909E-2</c:v>
                </c:pt>
                <c:pt idx="76">
                  <c:v>8.7983368381991583E-2</c:v>
                </c:pt>
                <c:pt idx="77">
                  <c:v>9.6346367683819462E-2</c:v>
                </c:pt>
                <c:pt idx="78">
                  <c:v>0.1055042871916881</c:v>
                </c:pt>
                <c:pt idx="79">
                  <c:v>0.11553268569870105</c:v>
                </c:pt>
                <c:pt idx="80">
                  <c:v>0.12651430401594541</c:v>
                </c:pt>
                <c:pt idx="81">
                  <c:v>0.13853974763800556</c:v>
                </c:pt>
                <c:pt idx="82">
                  <c:v>0.15170823429723188</c:v>
                </c:pt>
                <c:pt idx="83">
                  <c:v>0.16612841257457292</c:v>
                </c:pt>
                <c:pt idx="84">
                  <c:v>0.18191925832104366</c:v>
                </c:pt>
                <c:pt idx="85">
                  <c:v>0.19921105628588867</c:v>
                </c:pt>
                <c:pt idx="86">
                  <c:v>0.21814647505051377</c:v>
                </c:pt>
                <c:pt idx="87">
                  <c:v>0.23888174413708652</c:v>
                </c:pt>
                <c:pt idx="88">
                  <c:v>0.26158794300372118</c:v>
                </c:pt>
                <c:pt idx="89">
                  <c:v>0.28645241256129367</c:v>
                </c:pt>
                <c:pt idx="90">
                  <c:v>0.31368030085782039</c:v>
                </c:pt>
                <c:pt idx="91">
                  <c:v>0.34349625568330105</c:v>
                </c:pt>
                <c:pt idx="92">
                  <c:v>0.37614627806012041</c:v>
                </c:pt>
                <c:pt idx="93">
                  <c:v>0.4118997519115008</c:v>
                </c:pt>
                <c:pt idx="94">
                  <c:v>0.4510516666541064</c:v>
                </c:pt>
                <c:pt idx="95">
                  <c:v>0.49392505105261314</c:v>
                </c:pt>
                <c:pt idx="96">
                  <c:v>0.54087363841715197</c:v>
                </c:pt>
                <c:pt idx="97">
                  <c:v>0.5922847851332117</c:v>
                </c:pt>
                <c:pt idx="98">
                  <c:v>0.64858266660379893</c:v>
                </c:pt>
                <c:pt idx="99">
                  <c:v>0.71023177697242834</c:v>
                </c:pt>
                <c:pt idx="100">
                  <c:v>0.77774076150196547</c:v>
                </c:pt>
                <c:pt idx="101">
                  <c:v>0.8516666132289068</c:v>
                </c:pt>
                <c:pt idx="102">
                  <c:v>0.93261926851825971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98657216"/>
        <c:axId val="-1698647424"/>
      </c:scatterChart>
      <c:valAx>
        <c:axId val="-1698657216"/>
        <c:scaling>
          <c:orientation val="minMax"/>
          <c:max val="11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698647424"/>
        <c:crossesAt val="1.0000000000000045E-5"/>
        <c:crossBetween val="midCat"/>
        <c:majorUnit val="20"/>
      </c:valAx>
      <c:valAx>
        <c:axId val="-1698647424"/>
        <c:scaling>
          <c:logBase val="10"/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69865721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781746031746"/>
          <c:y val="2.1678055555555579E-2"/>
          <c:w val="0.81847063492063488"/>
          <c:h val="0.906249444444444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'1 subps 30+'!$B$1</c:f>
              <c:strCache>
                <c:ptCount val="1"/>
                <c:pt idx="0">
                  <c:v>Swedish Data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</c:marker>
          <c:xVal>
            <c:numRef>
              <c:f>'1 subps 30+'!$A$2:$A$112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</c:numCache>
            </c:numRef>
          </c:xVal>
          <c:yVal>
            <c:numRef>
              <c:f>'1 subps 30+'!$B$2:$B$112</c:f>
              <c:numCache>
                <c:formatCode>General</c:formatCode>
                <c:ptCount val="111"/>
                <c:pt idx="0">
                  <c:v>3.4499999999999999E-3</c:v>
                </c:pt>
                <c:pt idx="1">
                  <c:v>2.23E-4</c:v>
                </c:pt>
                <c:pt idx="2">
                  <c:v>1.1E-4</c:v>
                </c:pt>
                <c:pt idx="3">
                  <c:v>6.3999999999999997E-5</c:v>
                </c:pt>
                <c:pt idx="4">
                  <c:v>1E-4</c:v>
                </c:pt>
                <c:pt idx="5">
                  <c:v>6.4999999999999994E-5</c:v>
                </c:pt>
                <c:pt idx="6">
                  <c:v>1.47E-4</c:v>
                </c:pt>
                <c:pt idx="7">
                  <c:v>9.1000000000000003E-5</c:v>
                </c:pt>
                <c:pt idx="8">
                  <c:v>2.4000000000000001E-5</c:v>
                </c:pt>
                <c:pt idx="9">
                  <c:v>1.4899999999999999E-4</c:v>
                </c:pt>
                <c:pt idx="10">
                  <c:v>9.7E-5</c:v>
                </c:pt>
                <c:pt idx="11">
                  <c:v>1.17E-4</c:v>
                </c:pt>
                <c:pt idx="12">
                  <c:v>1.4899999999999999E-4</c:v>
                </c:pt>
                <c:pt idx="13">
                  <c:v>1.64E-4</c:v>
                </c:pt>
                <c:pt idx="14">
                  <c:v>1.4899999999999999E-4</c:v>
                </c:pt>
                <c:pt idx="15">
                  <c:v>2.12E-4</c:v>
                </c:pt>
                <c:pt idx="16">
                  <c:v>2.2900000000000001E-4</c:v>
                </c:pt>
                <c:pt idx="17">
                  <c:v>2.81E-4</c:v>
                </c:pt>
                <c:pt idx="18">
                  <c:v>4.9700000000000005E-4</c:v>
                </c:pt>
                <c:pt idx="19">
                  <c:v>5.5699999999999999E-4</c:v>
                </c:pt>
                <c:pt idx="20">
                  <c:v>5.62E-4</c:v>
                </c:pt>
                <c:pt idx="21">
                  <c:v>5.0500000000000002E-4</c:v>
                </c:pt>
                <c:pt idx="22">
                  <c:v>5.6300000000000002E-4</c:v>
                </c:pt>
                <c:pt idx="23">
                  <c:v>4.6999999999999999E-4</c:v>
                </c:pt>
                <c:pt idx="24">
                  <c:v>4.4999999999999999E-4</c:v>
                </c:pt>
                <c:pt idx="25">
                  <c:v>4.8700000000000002E-4</c:v>
                </c:pt>
                <c:pt idx="26">
                  <c:v>6.2699999999999995E-4</c:v>
                </c:pt>
                <c:pt idx="27">
                  <c:v>3.6099999999999999E-4</c:v>
                </c:pt>
                <c:pt idx="28">
                  <c:v>5.8600000000000004E-4</c:v>
                </c:pt>
                <c:pt idx="29">
                  <c:v>4.4099999999999999E-4</c:v>
                </c:pt>
                <c:pt idx="30">
                  <c:v>4.6500000000000003E-4</c:v>
                </c:pt>
                <c:pt idx="31">
                  <c:v>4.1300000000000001E-4</c:v>
                </c:pt>
                <c:pt idx="32">
                  <c:v>6.0099999999999997E-4</c:v>
                </c:pt>
                <c:pt idx="33">
                  <c:v>4.9700000000000005E-4</c:v>
                </c:pt>
                <c:pt idx="34">
                  <c:v>6.3400000000000001E-4</c:v>
                </c:pt>
                <c:pt idx="35">
                  <c:v>7.2800000000000002E-4</c:v>
                </c:pt>
                <c:pt idx="36">
                  <c:v>7.76E-4</c:v>
                </c:pt>
                <c:pt idx="37">
                  <c:v>7.7399999999999995E-4</c:v>
                </c:pt>
                <c:pt idx="38">
                  <c:v>9.5500000000000001E-4</c:v>
                </c:pt>
                <c:pt idx="39">
                  <c:v>9.1500000000000001E-4</c:v>
                </c:pt>
                <c:pt idx="40">
                  <c:v>8.8999999999999995E-4</c:v>
                </c:pt>
                <c:pt idx="41">
                  <c:v>1.0740000000000001E-3</c:v>
                </c:pt>
                <c:pt idx="42">
                  <c:v>1.0070000000000001E-3</c:v>
                </c:pt>
                <c:pt idx="43">
                  <c:v>1.521E-3</c:v>
                </c:pt>
                <c:pt idx="44">
                  <c:v>1.6789999999999999E-3</c:v>
                </c:pt>
                <c:pt idx="45">
                  <c:v>1.7409999999999999E-3</c:v>
                </c:pt>
                <c:pt idx="46">
                  <c:v>1.794E-3</c:v>
                </c:pt>
                <c:pt idx="47">
                  <c:v>2.1580000000000002E-3</c:v>
                </c:pt>
                <c:pt idx="48">
                  <c:v>2.379E-3</c:v>
                </c:pt>
                <c:pt idx="49">
                  <c:v>2.6830000000000001E-3</c:v>
                </c:pt>
                <c:pt idx="50">
                  <c:v>2.6670000000000001E-3</c:v>
                </c:pt>
                <c:pt idx="51">
                  <c:v>3.1819999999999999E-3</c:v>
                </c:pt>
                <c:pt idx="52">
                  <c:v>3.2889999999999998E-3</c:v>
                </c:pt>
                <c:pt idx="53">
                  <c:v>3.5479999999999999E-3</c:v>
                </c:pt>
                <c:pt idx="54">
                  <c:v>4.2139999999999999E-3</c:v>
                </c:pt>
                <c:pt idx="55">
                  <c:v>4.2690000000000002E-3</c:v>
                </c:pt>
                <c:pt idx="56">
                  <c:v>5.2370000000000003E-3</c:v>
                </c:pt>
                <c:pt idx="57">
                  <c:v>5.4200000000000003E-3</c:v>
                </c:pt>
                <c:pt idx="58">
                  <c:v>6.2599999999999999E-3</c:v>
                </c:pt>
                <c:pt idx="59">
                  <c:v>6.1890000000000001E-3</c:v>
                </c:pt>
                <c:pt idx="60">
                  <c:v>7.3330000000000001E-3</c:v>
                </c:pt>
                <c:pt idx="61">
                  <c:v>8.005E-3</c:v>
                </c:pt>
                <c:pt idx="62">
                  <c:v>9.1549999999999999E-3</c:v>
                </c:pt>
                <c:pt idx="63">
                  <c:v>9.025E-3</c:v>
                </c:pt>
                <c:pt idx="64">
                  <c:v>1.0978E-2</c:v>
                </c:pt>
                <c:pt idx="65">
                  <c:v>1.1781E-2</c:v>
                </c:pt>
                <c:pt idx="66">
                  <c:v>1.3079E-2</c:v>
                </c:pt>
                <c:pt idx="67">
                  <c:v>1.3658999999999999E-2</c:v>
                </c:pt>
                <c:pt idx="68">
                  <c:v>1.5164E-2</c:v>
                </c:pt>
                <c:pt idx="69">
                  <c:v>1.7691999999999999E-2</c:v>
                </c:pt>
                <c:pt idx="70">
                  <c:v>1.9168999999999999E-2</c:v>
                </c:pt>
                <c:pt idx="71">
                  <c:v>2.1308000000000001E-2</c:v>
                </c:pt>
                <c:pt idx="72">
                  <c:v>2.4055E-2</c:v>
                </c:pt>
                <c:pt idx="73">
                  <c:v>2.6397E-2</c:v>
                </c:pt>
                <c:pt idx="74">
                  <c:v>2.9489999999999999E-2</c:v>
                </c:pt>
                <c:pt idx="75">
                  <c:v>3.2266000000000003E-2</c:v>
                </c:pt>
                <c:pt idx="76">
                  <c:v>3.7324000000000003E-2</c:v>
                </c:pt>
                <c:pt idx="77">
                  <c:v>4.1017999999999999E-2</c:v>
                </c:pt>
                <c:pt idx="78">
                  <c:v>4.5000999999999999E-2</c:v>
                </c:pt>
                <c:pt idx="79">
                  <c:v>5.1820999999999999E-2</c:v>
                </c:pt>
                <c:pt idx="80">
                  <c:v>6.0748999999999997E-2</c:v>
                </c:pt>
                <c:pt idx="81">
                  <c:v>6.4778000000000002E-2</c:v>
                </c:pt>
                <c:pt idx="82">
                  <c:v>7.4438000000000004E-2</c:v>
                </c:pt>
                <c:pt idx="83">
                  <c:v>8.3040000000000003E-2</c:v>
                </c:pt>
                <c:pt idx="84">
                  <c:v>9.5917000000000002E-2</c:v>
                </c:pt>
                <c:pt idx="85">
                  <c:v>0.107722</c:v>
                </c:pt>
                <c:pt idx="86">
                  <c:v>0.12132800000000001</c:v>
                </c:pt>
                <c:pt idx="87">
                  <c:v>0.13504099999999999</c:v>
                </c:pt>
                <c:pt idx="88">
                  <c:v>0.15057799999999999</c:v>
                </c:pt>
                <c:pt idx="89">
                  <c:v>0.16464500000000001</c:v>
                </c:pt>
                <c:pt idx="90">
                  <c:v>0.188106</c:v>
                </c:pt>
                <c:pt idx="91">
                  <c:v>0.20682300000000001</c:v>
                </c:pt>
                <c:pt idx="92">
                  <c:v>0.23298099999999999</c:v>
                </c:pt>
                <c:pt idx="93">
                  <c:v>0.25346600000000002</c:v>
                </c:pt>
                <c:pt idx="94">
                  <c:v>0.278499</c:v>
                </c:pt>
                <c:pt idx="95">
                  <c:v>0.31738</c:v>
                </c:pt>
                <c:pt idx="96">
                  <c:v>0.35281099999999999</c:v>
                </c:pt>
                <c:pt idx="97">
                  <c:v>0.36338799999999999</c:v>
                </c:pt>
                <c:pt idx="98">
                  <c:v>0.41138400000000003</c:v>
                </c:pt>
                <c:pt idx="99">
                  <c:v>0.43457899999999999</c:v>
                </c:pt>
                <c:pt idx="100">
                  <c:v>0.45838400000000001</c:v>
                </c:pt>
                <c:pt idx="101">
                  <c:v>0.47322700000000001</c:v>
                </c:pt>
                <c:pt idx="102">
                  <c:v>0.58670100000000003</c:v>
                </c:pt>
                <c:pt idx="103">
                  <c:v>0.55656099999999997</c:v>
                </c:pt>
                <c:pt idx="104">
                  <c:v>0.61363599999999996</c:v>
                </c:pt>
                <c:pt idx="105">
                  <c:v>0.73584899999999998</c:v>
                </c:pt>
                <c:pt idx="106">
                  <c:v>0.73469399999999996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'2 subps 10+'!#REF!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'1 subps 30+'!$A$2:$A$112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</c:numCache>
            </c:numRef>
          </c:xVal>
          <c:yVal>
            <c:numRef>
              <c:f>'2 subps 10+'!#REF!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'2 subps 10+'!#REF!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'1 subps 30+'!$A$2:$A$112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</c:numCache>
            </c:numRef>
          </c:xVal>
          <c:yVal>
            <c:numRef>
              <c:f>'2 subps 10+'!#REF!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'1 subps 40+'!#REF!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'1 subps 30+'!$A$2:$A$112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</c:numCache>
            </c:numRef>
          </c:xVal>
          <c:yVal>
            <c:numRef>
              <c:f>'1 subps 40+'!#REF!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'1 subps 30+'!$D$1</c:f>
              <c:strCache>
                <c:ptCount val="1"/>
                <c:pt idx="0">
                  <c:v>m4x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'1 subps 30+'!$A$2:$A$112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</c:numCache>
            </c:numRef>
          </c:xVal>
          <c:yVal>
            <c:numRef>
              <c:f>'1 subps 30+'!$D$2:$D$112</c:f>
              <c:numCache>
                <c:formatCode>0.00E+00</c:formatCode>
                <c:ptCount val="111"/>
                <c:pt idx="0">
                  <c:v>1.7563451128703046E-5</c:v>
                </c:pt>
                <c:pt idx="1">
                  <c:v>1.9442212723897899E-5</c:v>
                </c:pt>
                <c:pt idx="2">
                  <c:v>2.1521945364345389E-5</c:v>
                </c:pt>
                <c:pt idx="3">
                  <c:v>2.3824146913922045E-5</c:v>
                </c:pt>
                <c:pt idx="4">
                  <c:v>2.6372614862058269E-5</c:v>
                </c:pt>
                <c:pt idx="5">
                  <c:v>2.9193692314582768E-5</c:v>
                </c:pt>
                <c:pt idx="6">
                  <c:v>3.2316540298196761E-5</c:v>
                </c:pt>
                <c:pt idx="7">
                  <c:v>3.5773439193345867E-5</c:v>
                </c:pt>
                <c:pt idx="8">
                  <c:v>3.9600122411353013E-5</c:v>
                </c:pt>
                <c:pt idx="9">
                  <c:v>4.3836145764979573E-5</c:v>
                </c:pt>
                <c:pt idx="10">
                  <c:v>4.8525296350539283E-5</c:v>
                </c:pt>
                <c:pt idx="11">
                  <c:v>5.3716045168113741E-5</c:v>
                </c:pt>
                <c:pt idx="12">
                  <c:v>5.9462048158532657E-5</c:v>
                </c:pt>
                <c:pt idx="13">
                  <c:v>6.5822700836257701E-5</c:v>
                </c:pt>
                <c:pt idx="14">
                  <c:v>7.2863752251321628E-5</c:v>
                </c:pt>
                <c:pt idx="15">
                  <c:v>8.0657984626749123E-5</c:v>
                </c:pt>
                <c:pt idx="16">
                  <c:v>8.928596569676238E-5</c:v>
                </c:pt>
                <c:pt idx="17">
                  <c:v>9.8836881522571925E-5</c:v>
                </c:pt>
                <c:pt idx="18">
                  <c:v>1.0940945839443547E-4</c:v>
                </c:pt>
                <c:pt idx="19">
                  <c:v>1.2111298334953998E-4</c:v>
                </c:pt>
                <c:pt idx="20">
                  <c:v>1.3406843385463626E-4</c:v>
                </c:pt>
                <c:pt idx="21">
                  <c:v>1.4840972833077561E-4</c:v>
                </c:pt>
                <c:pt idx="22">
                  <c:v>1.6428511044662246E-4</c:v>
                </c:pt>
                <c:pt idx="23">
                  <c:v>1.8185868148956193E-4</c:v>
                </c:pt>
                <c:pt idx="24">
                  <c:v>2.0131209665447735E-4</c:v>
                </c:pt>
                <c:pt idx="25">
                  <c:v>2.2284644278446341E-4</c:v>
                </c:pt>
                <c:pt idx="26">
                  <c:v>2.4668431697338162E-4</c:v>
                </c:pt>
                <c:pt idx="27">
                  <c:v>2.7307212751643899E-4</c:v>
                </c:pt>
                <c:pt idx="28">
                  <c:v>3.0228264099334935E-4</c:v>
                </c:pt>
                <c:pt idx="29">
                  <c:v>3.3461780181286854E-4</c:v>
                </c:pt>
                <c:pt idx="30">
                  <c:v>3.7041185336388413E-4</c:v>
                </c:pt>
                <c:pt idx="31">
                  <c:v>4.1003479303590071E-4</c:v>
                </c:pt>
                <c:pt idx="32">
                  <c:v>4.5389619682291405E-4</c:v>
                </c:pt>
                <c:pt idx="33">
                  <c:v>5.0244945304499375E-4</c:v>
                </c:pt>
                <c:pt idx="34">
                  <c:v>5.5619644895087768E-4</c:v>
                </c:pt>
                <c:pt idx="35">
                  <c:v>6.1569275864623908E-4</c:v>
                </c:pt>
                <c:pt idx="36">
                  <c:v>6.8155338597441421E-4</c:v>
                </c:pt>
                <c:pt idx="37">
                  <c:v>7.5445912171282653E-4</c:v>
                </c:pt>
                <c:pt idx="38">
                  <c:v>8.3516358079843494E-4</c:v>
                </c:pt>
                <c:pt idx="39">
                  <c:v>9.2450099232487784E-4</c:v>
                </c:pt>
                <c:pt idx="40">
                  <c:v>1.0233948228352701E-3</c:v>
                </c:pt>
                <c:pt idx="41">
                  <c:v>1.1328673220482495E-3</c:v>
                </c:pt>
                <c:pt idx="42">
                  <c:v>1.254050089689922E-3</c:v>
                </c:pt>
                <c:pt idx="43">
                  <c:v>1.3881957726593524E-3</c:v>
                </c:pt>
                <c:pt idx="44">
                  <c:v>1.5366910134393362E-3</c:v>
                </c:pt>
                <c:pt idx="45">
                  <c:v>1.7010707835980997E-3</c:v>
                </c:pt>
                <c:pt idx="46">
                  <c:v>1.8830342505450493E-3</c:v>
                </c:pt>
                <c:pt idx="47">
                  <c:v>2.084462341552685E-3</c:v>
                </c:pt>
                <c:pt idx="48">
                  <c:v>2.3074371866011658E-3</c:v>
                </c:pt>
                <c:pt idx="49">
                  <c:v>2.554263641023102E-3</c:v>
                </c:pt>
                <c:pt idx="50">
                  <c:v>2.8274931104247192E-3</c:v>
                </c:pt>
                <c:pt idx="51">
                  <c:v>3.1299499241577884E-3</c:v>
                </c:pt>
                <c:pt idx="52">
                  <c:v>3.4647605299606885E-3</c:v>
                </c:pt>
                <c:pt idx="53">
                  <c:v>3.8353858115489424E-3</c:v>
                </c:pt>
                <c:pt idx="54">
                  <c:v>4.2456568632169922E-3</c:v>
                </c:pt>
                <c:pt idx="55">
                  <c:v>4.699814591247551E-3</c:v>
                </c:pt>
                <c:pt idx="56">
                  <c:v>5.2025535514819751E-3</c:v>
                </c:pt>
                <c:pt idx="57">
                  <c:v>5.7590704761936104E-3</c:v>
                </c:pt>
                <c:pt idx="58">
                  <c:v>6.3751179918786482E-3</c:v>
                </c:pt>
                <c:pt idx="59">
                  <c:v>7.0570640832367066E-3</c:v>
                </c:pt>
                <c:pt idx="60">
                  <c:v>7.8119579180108041E-3</c:v>
                </c:pt>
                <c:pt idx="61">
                  <c:v>8.6476027131075651E-3</c:v>
                </c:pt>
                <c:pt idx="62">
                  <c:v>9.5726363952031088E-3</c:v>
                </c:pt>
                <c:pt idx="63">
                  <c:v>1.0596620889610397E-2</c:v>
                </c:pt>
                <c:pt idx="64">
                  <c:v>1.1730140960372802E-2</c:v>
                </c:pt>
                <c:pt idx="65">
                  <c:v>1.298491362327814E-2</c:v>
                </c:pt>
                <c:pt idx="66">
                  <c:v>1.4373909262777998E-2</c:v>
                </c:pt>
                <c:pt idx="67">
                  <c:v>1.591148570477861E-2</c:v>
                </c:pt>
                <c:pt idx="68">
                  <c:v>1.7613536631192264E-2</c:v>
                </c:pt>
                <c:pt idx="69">
                  <c:v>1.9497655870386765E-2</c:v>
                </c:pt>
                <c:pt idx="70">
                  <c:v>2.1583319261777034E-2</c:v>
                </c:pt>
                <c:pt idx="71">
                  <c:v>2.3892085974464121E-2</c:v>
                </c:pt>
                <c:pt idx="72">
                  <c:v>2.644782136092011E-2</c:v>
                </c:pt>
                <c:pt idx="73">
                  <c:v>2.9276943649321978E-2</c:v>
                </c:pt>
                <c:pt idx="74">
                  <c:v>3.2408697024553519E-2</c:v>
                </c:pt>
                <c:pt idx="75">
                  <c:v>3.5875453920670042E-2</c:v>
                </c:pt>
                <c:pt idx="76">
                  <c:v>3.9713049649574755E-2</c:v>
                </c:pt>
                <c:pt idx="77">
                  <c:v>4.3961152824909921E-2</c:v>
                </c:pt>
                <c:pt idx="78">
                  <c:v>4.8663675410175397E-2</c:v>
                </c:pt>
                <c:pt idx="79">
                  <c:v>5.3869226629676407E-2</c:v>
                </c:pt>
                <c:pt idx="80">
                  <c:v>5.9631615434305223E-2</c:v>
                </c:pt>
                <c:pt idx="81">
                  <c:v>6.6010406716065936E-2</c:v>
                </c:pt>
                <c:pt idx="82">
                  <c:v>7.3071537020841917E-2</c:v>
                </c:pt>
                <c:pt idx="83">
                  <c:v>8.0887996123931313E-2</c:v>
                </c:pt>
                <c:pt idx="84">
                  <c:v>8.9540581513687462E-2</c:v>
                </c:pt>
                <c:pt idx="85">
                  <c:v>9.9118733582241242E-2</c:v>
                </c:pt>
                <c:pt idx="86">
                  <c:v>0.10972146015653818</c:v>
                </c:pt>
                <c:pt idx="87">
                  <c:v>0.12145835992642004</c:v>
                </c:pt>
                <c:pt idx="88">
                  <c:v>0.1344507553487633</c:v>
                </c:pt>
                <c:pt idx="89">
                  <c:v>0.14883294673832356</c:v>
                </c:pt>
                <c:pt idx="90">
                  <c:v>0.16475360050862228</c:v>
                </c:pt>
                <c:pt idx="91">
                  <c:v>0.18237728591290031</c:v>
                </c:pt>
                <c:pt idx="92">
                  <c:v>0.20188617617018376</c:v>
                </c:pt>
                <c:pt idx="93">
                  <c:v>0.22348193156072993</c:v>
                </c:pt>
                <c:pt idx="94">
                  <c:v>0.24738778395611097</c:v>
                </c:pt>
                <c:pt idx="95">
                  <c:v>0.27385084433138834</c:v>
                </c:pt>
                <c:pt idx="96">
                  <c:v>0.30314465711176353</c:v>
                </c:pt>
                <c:pt idx="97">
                  <c:v>0.3355720277575775</c:v>
                </c:pt>
                <c:pt idx="98">
                  <c:v>0.37146815281595341</c:v>
                </c:pt>
                <c:pt idx="99">
                  <c:v>0.41120408479392578</c:v>
                </c:pt>
                <c:pt idx="100">
                  <c:v>0.4551905676688961</c:v>
                </c:pt>
                <c:pt idx="101">
                  <c:v>0.50388228268347346</c:v>
                </c:pt>
                <c:pt idx="102">
                  <c:v>0.55778254831280216</c:v>
                </c:pt>
                <c:pt idx="103">
                  <c:v>0.617448522987188</c:v>
                </c:pt>
                <c:pt idx="104">
                  <c:v>0.68349696434973561</c:v>
                </c:pt>
                <c:pt idx="105">
                  <c:v>0.75661060458152152</c:v>
                </c:pt>
                <c:pt idx="106">
                  <c:v>0.83754520769502083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'1 subps 30+'!$F$1</c:f>
              <c:strCache>
                <c:ptCount val="1"/>
                <c:pt idx="0">
                  <c:v>mx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'1 subps 30+'!$A$2:$A$112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</c:numCache>
            </c:numRef>
          </c:xVal>
          <c:yVal>
            <c:numRef>
              <c:f>'1 subps 30+'!$F$2:$F$112</c:f>
              <c:numCache>
                <c:formatCode>General</c:formatCode>
                <c:ptCount val="111"/>
                <c:pt idx="0">
                  <c:v>1.7563451128703039E-5</c:v>
                </c:pt>
                <c:pt idx="1">
                  <c:v>1.9442212723897892E-5</c:v>
                </c:pt>
                <c:pt idx="2">
                  <c:v>2.1521945364345382E-5</c:v>
                </c:pt>
                <c:pt idx="3">
                  <c:v>2.3824146913922035E-5</c:v>
                </c:pt>
                <c:pt idx="4">
                  <c:v>2.6372614862058259E-5</c:v>
                </c:pt>
                <c:pt idx="5">
                  <c:v>2.9193692314582754E-5</c:v>
                </c:pt>
                <c:pt idx="6">
                  <c:v>3.2316540298196747E-5</c:v>
                </c:pt>
                <c:pt idx="7">
                  <c:v>3.5773439193345847E-5</c:v>
                </c:pt>
                <c:pt idx="8">
                  <c:v>3.9600122411352986E-5</c:v>
                </c:pt>
                <c:pt idx="9">
                  <c:v>4.3836145764979553E-5</c:v>
                </c:pt>
                <c:pt idx="10">
                  <c:v>4.8525296350539256E-5</c:v>
                </c:pt>
                <c:pt idx="11">
                  <c:v>5.3716045168113707E-5</c:v>
                </c:pt>
                <c:pt idx="12">
                  <c:v>5.9462048158532616E-5</c:v>
                </c:pt>
                <c:pt idx="13">
                  <c:v>6.5822700836257661E-5</c:v>
                </c:pt>
                <c:pt idx="14">
                  <c:v>7.2863752251321601E-5</c:v>
                </c:pt>
                <c:pt idx="15">
                  <c:v>8.0657984626749069E-5</c:v>
                </c:pt>
                <c:pt idx="16">
                  <c:v>8.9285965696762326E-5</c:v>
                </c:pt>
                <c:pt idx="17">
                  <c:v>9.8836881522571858E-5</c:v>
                </c:pt>
                <c:pt idx="18">
                  <c:v>1.0940945839443542E-4</c:v>
                </c:pt>
                <c:pt idx="19">
                  <c:v>1.2111298334953991E-4</c:v>
                </c:pt>
                <c:pt idx="20">
                  <c:v>1.3406843385463615E-4</c:v>
                </c:pt>
                <c:pt idx="21">
                  <c:v>1.4840972833077574E-4</c:v>
                </c:pt>
                <c:pt idx="22">
                  <c:v>1.6428511044662259E-4</c:v>
                </c:pt>
                <c:pt idx="23">
                  <c:v>1.818586814895618E-4</c:v>
                </c:pt>
                <c:pt idx="24">
                  <c:v>2.0131209665447751E-4</c:v>
                </c:pt>
                <c:pt idx="25">
                  <c:v>2.2284644278446322E-4</c:v>
                </c:pt>
                <c:pt idx="26">
                  <c:v>2.4668431697338141E-4</c:v>
                </c:pt>
                <c:pt idx="27">
                  <c:v>2.7307212751643878E-4</c:v>
                </c:pt>
                <c:pt idx="28">
                  <c:v>3.0228264099334913E-4</c:v>
                </c:pt>
                <c:pt idx="29">
                  <c:v>3.3461780181286881E-4</c:v>
                </c:pt>
                <c:pt idx="30">
                  <c:v>3.7041185336388413E-4</c:v>
                </c:pt>
                <c:pt idx="31">
                  <c:v>4.1003479303590071E-4</c:v>
                </c:pt>
                <c:pt idx="32">
                  <c:v>4.5389619682291405E-4</c:v>
                </c:pt>
                <c:pt idx="33">
                  <c:v>5.0244945304499385E-4</c:v>
                </c:pt>
                <c:pt idx="34">
                  <c:v>5.5619644895087768E-4</c:v>
                </c:pt>
                <c:pt idx="35">
                  <c:v>6.1569275864623919E-4</c:v>
                </c:pt>
                <c:pt idx="36">
                  <c:v>6.8155338597441421E-4</c:v>
                </c:pt>
                <c:pt idx="37">
                  <c:v>7.5445912171282653E-4</c:v>
                </c:pt>
                <c:pt idx="38">
                  <c:v>8.3516358079843494E-4</c:v>
                </c:pt>
                <c:pt idx="39">
                  <c:v>9.2450099232487784E-4</c:v>
                </c:pt>
                <c:pt idx="40">
                  <c:v>1.0233948228352697E-3</c:v>
                </c:pt>
                <c:pt idx="41">
                  <c:v>1.132867322048249E-3</c:v>
                </c:pt>
                <c:pt idx="42">
                  <c:v>1.2540500896899215E-3</c:v>
                </c:pt>
                <c:pt idx="43">
                  <c:v>1.3881957726593519E-3</c:v>
                </c:pt>
                <c:pt idx="44">
                  <c:v>1.5366910134393356E-3</c:v>
                </c:pt>
                <c:pt idx="45">
                  <c:v>1.701070783598099E-3</c:v>
                </c:pt>
                <c:pt idx="46">
                  <c:v>1.8830342505450487E-3</c:v>
                </c:pt>
                <c:pt idx="47">
                  <c:v>2.0844623415526842E-3</c:v>
                </c:pt>
                <c:pt idx="48">
                  <c:v>2.3074371866011667E-3</c:v>
                </c:pt>
                <c:pt idx="49">
                  <c:v>2.5542636410231028E-3</c:v>
                </c:pt>
                <c:pt idx="50">
                  <c:v>2.8274931104247183E-3</c:v>
                </c:pt>
                <c:pt idx="51">
                  <c:v>3.1299499241577871E-3</c:v>
                </c:pt>
                <c:pt idx="52">
                  <c:v>3.4647605299606872E-3</c:v>
                </c:pt>
                <c:pt idx="53">
                  <c:v>3.8353858115489411E-3</c:v>
                </c:pt>
                <c:pt idx="54">
                  <c:v>4.2456568632169905E-3</c:v>
                </c:pt>
                <c:pt idx="55">
                  <c:v>4.6998145912475493E-3</c:v>
                </c:pt>
                <c:pt idx="56">
                  <c:v>5.2025535514819733E-3</c:v>
                </c:pt>
                <c:pt idx="57">
                  <c:v>5.7590704761936078E-3</c:v>
                </c:pt>
                <c:pt idx="58">
                  <c:v>6.3751179918786456E-3</c:v>
                </c:pt>
                <c:pt idx="59">
                  <c:v>7.057064083236704E-3</c:v>
                </c:pt>
                <c:pt idx="60">
                  <c:v>7.8119579180108015E-3</c:v>
                </c:pt>
                <c:pt idx="61">
                  <c:v>8.6476027131075633E-3</c:v>
                </c:pt>
                <c:pt idx="62">
                  <c:v>9.5726363952031053E-3</c:v>
                </c:pt>
                <c:pt idx="63">
                  <c:v>1.0596620889610393E-2</c:v>
                </c:pt>
                <c:pt idx="64">
                  <c:v>1.1730140960372797E-2</c:v>
                </c:pt>
                <c:pt idx="65">
                  <c:v>1.2984913623278135E-2</c:v>
                </c:pt>
                <c:pt idx="66">
                  <c:v>1.4373909262777993E-2</c:v>
                </c:pt>
                <c:pt idx="67">
                  <c:v>1.5911485704778603E-2</c:v>
                </c:pt>
                <c:pt idx="68">
                  <c:v>1.7613536631192257E-2</c:v>
                </c:pt>
                <c:pt idx="69">
                  <c:v>1.9497655870386765E-2</c:v>
                </c:pt>
                <c:pt idx="70">
                  <c:v>2.1583319261777038E-2</c:v>
                </c:pt>
                <c:pt idx="71">
                  <c:v>2.3892085974464121E-2</c:v>
                </c:pt>
                <c:pt idx="72">
                  <c:v>2.6447821360920113E-2</c:v>
                </c:pt>
                <c:pt idx="73">
                  <c:v>2.9276943649321981E-2</c:v>
                </c:pt>
                <c:pt idx="74">
                  <c:v>3.2408697024553519E-2</c:v>
                </c:pt>
                <c:pt idx="75">
                  <c:v>3.5875453920670049E-2</c:v>
                </c:pt>
                <c:pt idx="76">
                  <c:v>3.9713049649574762E-2</c:v>
                </c:pt>
                <c:pt idx="77">
                  <c:v>4.3961152824909928E-2</c:v>
                </c:pt>
                <c:pt idx="78">
                  <c:v>4.8663675410175404E-2</c:v>
                </c:pt>
                <c:pt idx="79">
                  <c:v>5.3869226629676407E-2</c:v>
                </c:pt>
                <c:pt idx="80">
                  <c:v>5.963161543430523E-2</c:v>
                </c:pt>
                <c:pt idx="81">
                  <c:v>6.6010406716065936E-2</c:v>
                </c:pt>
                <c:pt idx="82">
                  <c:v>7.3071537020841917E-2</c:v>
                </c:pt>
                <c:pt idx="83">
                  <c:v>8.0887996123931313E-2</c:v>
                </c:pt>
                <c:pt idx="84">
                  <c:v>8.9540581513687476E-2</c:v>
                </c:pt>
                <c:pt idx="85">
                  <c:v>9.9118733582241242E-2</c:v>
                </c:pt>
                <c:pt idx="86">
                  <c:v>0.10972146015653818</c:v>
                </c:pt>
                <c:pt idx="87">
                  <c:v>0.12145835992642004</c:v>
                </c:pt>
                <c:pt idx="88">
                  <c:v>0.13445075534876333</c:v>
                </c:pt>
                <c:pt idx="89">
                  <c:v>0.14883294673832359</c:v>
                </c:pt>
                <c:pt idx="90">
                  <c:v>0.16475360050862228</c:v>
                </c:pt>
                <c:pt idx="91">
                  <c:v>0.18237728591290028</c:v>
                </c:pt>
                <c:pt idx="92">
                  <c:v>0.20188617617018376</c:v>
                </c:pt>
                <c:pt idx="93">
                  <c:v>0.22348193156072993</c:v>
                </c:pt>
                <c:pt idx="94">
                  <c:v>0.24738778395611094</c:v>
                </c:pt>
                <c:pt idx="95">
                  <c:v>0.27385084433138834</c:v>
                </c:pt>
                <c:pt idx="96">
                  <c:v>0.30314465711176353</c:v>
                </c:pt>
                <c:pt idx="97">
                  <c:v>0.3355720277575775</c:v>
                </c:pt>
                <c:pt idx="98">
                  <c:v>0.37146815281595341</c:v>
                </c:pt>
                <c:pt idx="99">
                  <c:v>0.41120408479392578</c:v>
                </c:pt>
                <c:pt idx="100">
                  <c:v>0.4551905676688961</c:v>
                </c:pt>
                <c:pt idx="101">
                  <c:v>0.50388228268347346</c:v>
                </c:pt>
                <c:pt idx="102">
                  <c:v>0.55778254831280216</c:v>
                </c:pt>
                <c:pt idx="103">
                  <c:v>0.617448522987188</c:v>
                </c:pt>
                <c:pt idx="104">
                  <c:v>0.68349696434973561</c:v>
                </c:pt>
                <c:pt idx="105">
                  <c:v>0.75661060458152152</c:v>
                </c:pt>
                <c:pt idx="106">
                  <c:v>0.83754520769502083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98652320"/>
        <c:axId val="-1698658304"/>
      </c:scatterChart>
      <c:valAx>
        <c:axId val="-1698652320"/>
        <c:scaling>
          <c:orientation val="minMax"/>
          <c:max val="11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698658304"/>
        <c:crossesAt val="1.0000000000000045E-5"/>
        <c:crossBetween val="midCat"/>
        <c:majorUnit val="20"/>
      </c:valAx>
      <c:valAx>
        <c:axId val="-1698658304"/>
        <c:scaling>
          <c:logBase val="10"/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6986523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F4341-2265-466E-9146-A99A875B5394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8F3E8-7BAF-4361-A125-73AB208756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085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C470D-0252-4650-93E4-C067ECA21026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09D1C-228A-4572-B7AA-7F2A764E16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71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09D1C-228A-4572-B7AA-7F2A764E16A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8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09D1C-228A-4572-B7AA-7F2A764E16A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23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 India, 2. Turkey, 3. Kenya, 4. England and Wales,</a:t>
            </a:r>
            <a:r>
              <a:rPr lang="en-GB" baseline="0" dirty="0" smtClean="0"/>
              <a:t> 5. Norway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09D1C-228A-4572-B7AA-7F2A764E16A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49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09D1C-228A-4572-B7AA-7F2A764E16A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49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09D1C-228A-4572-B7AA-7F2A764E16A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82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3076-C9A7-48FE-B65B-6891AE3CA782}" type="datetime1">
              <a:rPr lang="en-GB" smtClean="0"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1C76-980B-4953-BA08-0ED4ABEB5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C244-A983-4114-8163-1B322A0F5A73}" type="datetime1">
              <a:rPr lang="en-GB" smtClean="0"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1C76-980B-4953-BA08-0ED4ABEB5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4449-7B24-41ED-B6B2-E0F7F1741820}" type="datetime1">
              <a:rPr lang="en-GB" smtClean="0"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1C76-980B-4953-BA08-0ED4ABEB5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7E09-8B09-4603-97DD-45A1EB766962}" type="datetime1">
              <a:rPr lang="en-GB" smtClean="0"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1C76-980B-4953-BA08-0ED4ABEB5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409E-1C84-464C-8CC4-598397652B30}" type="datetime1">
              <a:rPr lang="en-GB" smtClean="0"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1C76-980B-4953-BA08-0ED4ABEB5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E709-5AA1-4A08-9A5D-77E95A6C1A87}" type="datetime1">
              <a:rPr lang="en-GB" smtClean="0"/>
              <a:t>26/07/2017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1C76-980B-4953-BA08-0ED4ABEB5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450E-B038-4577-B43A-A12FB1176103}" type="datetime1">
              <a:rPr lang="en-GB" smtClean="0"/>
              <a:t>26/07/2017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1C76-980B-4953-BA08-0ED4ABEB5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74C-EC80-4A96-B46A-7E6687229C3C}" type="datetime1">
              <a:rPr lang="en-GB" smtClean="0"/>
              <a:t>26/07/2017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1C76-980B-4953-BA08-0ED4ABEB5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5ED9-9E8B-4CB9-9AA5-8B8D08BA1376}" type="datetime1">
              <a:rPr lang="en-GB" smtClean="0"/>
              <a:t>26/07/2017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1C76-980B-4953-BA08-0ED4ABEB5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1E5E-A6E1-40F0-B311-75696B2D4F85}" type="datetime1">
              <a:rPr lang="en-GB" smtClean="0"/>
              <a:t>26/07/2017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1C76-980B-4953-BA08-0ED4ABEB5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33B-BD7A-4282-A46A-BFB9CE4E0E83}" type="datetime1">
              <a:rPr lang="en-GB" smtClean="0"/>
              <a:t>26/07/2017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1C76-980B-4953-BA08-0ED4ABEB5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F8D7F-F283-4043-B2F5-A8FE52CEDAD2}" type="datetime1">
              <a:rPr lang="en-GB" smtClean="0"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1C76-980B-4953-BA08-0ED4ABEB5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tality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539552" y="548680"/>
            <a:ext cx="8136904" cy="5976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0000FF"/>
                </a:solidFill>
                <a:cs typeface="Arial" panose="020B0604020202020204" pitchFamily="34" charset="0"/>
              </a:rPr>
              <a:t>Modelling mortality dynamics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0000FF"/>
                </a:solidFill>
                <a:cs typeface="Arial" panose="020B0604020202020204" pitchFamily="34" charset="0"/>
              </a:rPr>
              <a:t>in human populations</a:t>
            </a:r>
            <a:endParaRPr lang="en-GB" sz="4800" b="1" dirty="0" smtClean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cs typeface="Arial" panose="020B0604020202020204" pitchFamily="34" charset="0"/>
              </a:rPr>
              <a:t/>
            </a:r>
            <a:br>
              <a:rPr lang="en-GB" sz="4000" dirty="0" smtClean="0">
                <a:cs typeface="Arial" panose="020B0604020202020204" pitchFamily="34" charset="0"/>
              </a:rPr>
            </a:br>
            <a:r>
              <a:rPr lang="en-GB" sz="3300" dirty="0" smtClean="0">
                <a:latin typeface="+mn-lt"/>
                <a:cs typeface="Arial" panose="020B0604020202020204" pitchFamily="34" charset="0"/>
              </a:rPr>
              <a:t>Dr Bakhti Vasiev</a:t>
            </a:r>
            <a:br>
              <a:rPr lang="en-GB" sz="3300" dirty="0" smtClean="0">
                <a:latin typeface="+mn-lt"/>
                <a:cs typeface="Arial" panose="020B0604020202020204" pitchFamily="34" charset="0"/>
              </a:rPr>
            </a:br>
            <a:r>
              <a:rPr lang="en-GB" sz="3300" dirty="0" smtClean="0">
                <a:latin typeface="+mn-lt"/>
                <a:cs typeface="Arial" panose="020B0604020202020204" pitchFamily="34" charset="0"/>
              </a:rPr>
              <a:t>Department of Mathematical Sciences</a:t>
            </a:r>
          </a:p>
          <a:p>
            <a:pPr fontAlgn="auto">
              <a:spcAft>
                <a:spcPts val="0"/>
              </a:spcAft>
              <a:defRPr/>
            </a:pPr>
            <a:endParaRPr lang="en-GB" sz="3600" dirty="0" smtClean="0">
              <a:latin typeface="+mn-lt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+mn-lt"/>
                <a:cs typeface="Arial" panose="020B0604020202020204" pitchFamily="34" charset="0"/>
              </a:rPr>
            </a:br>
            <a:r>
              <a:rPr lang="en-GB" sz="2900" dirty="0" smtClean="0">
                <a:latin typeface="+mn-lt"/>
                <a:cs typeface="Arial" panose="020B0604020202020204" pitchFamily="34" charset="0"/>
              </a:rPr>
              <a:t>Healthy Living and Ageing, Liverpool, 26</a:t>
            </a:r>
            <a:r>
              <a:rPr lang="en-GB" sz="2900" baseline="30000" dirty="0" smtClean="0">
                <a:latin typeface="+mn-lt"/>
                <a:cs typeface="Arial" panose="020B0604020202020204" pitchFamily="34" charset="0"/>
              </a:rPr>
              <a:t>th</a:t>
            </a:r>
            <a:r>
              <a:rPr lang="en-GB" sz="2900" dirty="0" smtClean="0">
                <a:latin typeface="+mn-lt"/>
                <a:cs typeface="Arial" panose="020B0604020202020204" pitchFamily="34" charset="0"/>
              </a:rPr>
              <a:t> July, 2017</a:t>
            </a:r>
            <a:endParaRPr lang="en-GB" sz="2900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Best fit is given by four-subpopulation model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en-GB" sz="2400" dirty="0" smtClean="0"/>
              <a:t>Heterogeneous model is fitted to the Swedish period mortality data for the year 1900 (panel A) and the year 2000 (panel B).</a:t>
            </a:r>
            <a:endParaRPr lang="en-GB" sz="24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8" name="Picture 2" descr="C:\Users\davraam\Dropbox\Demetris (1)\FIGURES FOR SUBMISSION\Figure 1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775"/>
            <a:ext cx="8229600" cy="29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Evolution </a:t>
            </a:r>
            <a:r>
              <a:rPr lang="en-GB" sz="3600" dirty="0">
                <a:solidFill>
                  <a:srgbClr val="0000FF"/>
                </a:solidFill>
              </a:rPr>
              <a:t>of </a:t>
            </a:r>
            <a:r>
              <a:rPr lang="en-GB" sz="3600" dirty="0" smtClean="0">
                <a:solidFill>
                  <a:srgbClr val="0000FF"/>
                </a:solidFill>
              </a:rPr>
              <a:t>mortality in terms of 4-subpopulation model 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42" name="Picture 2" descr="C:\Users\davraam\Dropbox\Demetris (1)\FIGURES FOR SUBMISSION\Figure 1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00000" cy="54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70609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Evolution of mortality over 20</a:t>
            </a:r>
            <a:r>
              <a:rPr lang="en-GB" sz="3200" baseline="30000" dirty="0" smtClean="0">
                <a:solidFill>
                  <a:srgbClr val="0070C0"/>
                </a:solidFill>
              </a:rPr>
              <a:t>th</a:t>
            </a:r>
            <a:r>
              <a:rPr lang="en-GB" sz="3200" dirty="0" smtClean="0">
                <a:solidFill>
                  <a:srgbClr val="0070C0"/>
                </a:solidFill>
              </a:rPr>
              <a:t> century in Sweden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davraam\Dropbox\Demetris (1)\Mortality at old ages\Mortality surface\Figure 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408712" cy="4603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37055" y="5766355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Time-evolution of mortality dynamics in the mathematical model of heterogeneous </a:t>
            </a:r>
            <a:r>
              <a:rPr lang="en-GB" sz="2400" dirty="0" smtClean="0"/>
              <a:t>population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512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Reduction of Swedish mortality within one century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11266" name="Picture 2" descr="C:\Users\davraam\Dropbox\Demetris (1)\FIGURES FOR SUBMISSION\Figure 15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28" y="1556792"/>
            <a:ext cx="5038344" cy="35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501317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D</a:t>
            </a:r>
            <a:r>
              <a:rPr lang="en-GB" sz="2400" dirty="0" smtClean="0"/>
              <a:t>ecline of mortality due to: 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changes </a:t>
            </a:r>
            <a:r>
              <a:rPr lang="en-GB" sz="2400" dirty="0"/>
              <a:t>in the structure of the population (</a:t>
            </a:r>
            <a:r>
              <a:rPr lang="en-GB" sz="2400" dirty="0" smtClean="0"/>
              <a:t>homogenization) 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changes </a:t>
            </a:r>
            <a:r>
              <a:rPr lang="en-GB" sz="2400" dirty="0"/>
              <a:t>in the </a:t>
            </a:r>
            <a:r>
              <a:rPr lang="en-GB" sz="2400" dirty="0" smtClean="0"/>
              <a:t>Gompertzian dynamics of the subpopulations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61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H</a:t>
            </a:r>
            <a:r>
              <a:rPr lang="en-GB" dirty="0" smtClean="0">
                <a:solidFill>
                  <a:schemeClr val="accent1"/>
                </a:solidFill>
              </a:rPr>
              <a:t>omogenisation </a:t>
            </a:r>
            <a:r>
              <a:rPr lang="en-GB" dirty="0">
                <a:solidFill>
                  <a:schemeClr val="accent1"/>
                </a:solidFill>
              </a:rPr>
              <a:t>as a consequence of 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/>
              <a:t>The relative fitnesses </a:t>
            </a:r>
            <a:r>
              <a:rPr lang="en-GB" sz="2200" dirty="0" smtClean="0"/>
              <a:t>for two subpopulations </a:t>
            </a:r>
            <a:r>
              <a:rPr lang="en-GB" sz="2200" dirty="0"/>
              <a:t>are </a:t>
            </a:r>
            <a:r>
              <a:rPr lang="en-GB" sz="2200" dirty="0" smtClean="0"/>
              <a:t>calculated for each year over the 20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century and shown </a:t>
            </a:r>
            <a:r>
              <a:rPr lang="en-GB" sz="2200" dirty="0"/>
              <a:t>in panel (</a:t>
            </a:r>
            <a:r>
              <a:rPr lang="en-GB" sz="2200" b="1" dirty="0"/>
              <a:t>A</a:t>
            </a:r>
            <a:r>
              <a:rPr lang="en-GB" sz="2200" dirty="0"/>
              <a:t>). The </a:t>
            </a:r>
            <a:r>
              <a:rPr lang="en-GB" sz="2200" dirty="0" smtClean="0"/>
              <a:t>average ratio (0.27) of two fitnesses is </a:t>
            </a:r>
            <a:r>
              <a:rPr lang="en-GB" sz="2200" dirty="0"/>
              <a:t>used to calculate the changes in genotype frequencies due to </a:t>
            </a:r>
            <a:r>
              <a:rPr lang="en-GB" sz="2200" dirty="0" smtClean="0"/>
              <a:t>natural (mortality) </a:t>
            </a:r>
            <a:r>
              <a:rPr lang="en-GB" sz="2200" dirty="0"/>
              <a:t>selection as shown in panel (</a:t>
            </a:r>
            <a:r>
              <a:rPr lang="en-GB" sz="2200" b="1" dirty="0"/>
              <a:t>B</a:t>
            </a:r>
            <a:r>
              <a:rPr lang="en-GB" sz="2200" dirty="0" smtClean="0"/>
              <a:t>) </a:t>
            </a:r>
            <a:r>
              <a:rPr lang="en-GB" sz="2200" dirty="0"/>
              <a:t>over four generations (each lasting 25 calendar </a:t>
            </a:r>
            <a:r>
              <a:rPr lang="en-GB" sz="2200" dirty="0" smtClean="0"/>
              <a:t>years).  </a:t>
            </a:r>
            <a:endParaRPr lang="en-GB" sz="2200" dirty="0"/>
          </a:p>
        </p:txBody>
      </p:sp>
      <p:pic>
        <p:nvPicPr>
          <p:cNvPr id="5" name="Picture 4" descr="Figure7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1737360" y="1628800"/>
            <a:ext cx="6363032" cy="29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8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Future work I: </a:t>
            </a:r>
            <a:br>
              <a:rPr lang="en-GB" sz="3200" dirty="0" smtClean="0">
                <a:solidFill>
                  <a:srgbClr val="0000FF"/>
                </a:solidFill>
              </a:rPr>
            </a:br>
            <a:r>
              <a:rPr lang="en-GB" sz="3200" dirty="0" smtClean="0">
                <a:solidFill>
                  <a:srgbClr val="0000FF"/>
                </a:solidFill>
              </a:rPr>
              <a:t>Mechanistic model for mortality dynamics</a:t>
            </a:r>
            <a:endParaRPr lang="en-GB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GB" sz="2400" dirty="0" smtClean="0"/>
                  <a:t>Let’s denote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400" dirty="0" smtClean="0"/>
                  <a:t> the state of illness and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 the state of healthiness. Therefore,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𝑎𝑦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𝑏𝑦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𝑐𝑥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𝑏𝑦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𝑐𝑥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GB" sz="2400" dirty="0"/>
                  <a:t>w</a:t>
                </a:r>
                <a:r>
                  <a:rPr lang="en-GB" sz="2400" dirty="0" smtClean="0"/>
                  <a:t>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sz="2400" dirty="0" smtClean="0"/>
                  <a:t> is the rate to “get more ill”,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GB" sz="2400" dirty="0" smtClean="0"/>
                  <a:t> is the rate “to recover”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sz="2400" dirty="0" smtClean="0"/>
                  <a:t> is the rate to “get ill”. In this model the mortality (value of y) is given as superposition of exponents like in the heterogeneous model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r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8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Future work II: </a:t>
            </a:r>
            <a:br>
              <a:rPr lang="en-GB" sz="3200" dirty="0" smtClean="0">
                <a:solidFill>
                  <a:srgbClr val="0000FF"/>
                </a:solidFill>
              </a:rPr>
            </a:br>
            <a:r>
              <a:rPr lang="en-GB" sz="3200" dirty="0" smtClean="0">
                <a:solidFill>
                  <a:srgbClr val="0000FF"/>
                </a:solidFill>
              </a:rPr>
              <a:t>Evolution of mortality in virtual population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400" dirty="0" smtClean="0"/>
              <a:t>A </a:t>
            </a:r>
            <a:r>
              <a:rPr lang="en-GB" sz="2400" dirty="0"/>
              <a:t>virtual </a:t>
            </a:r>
            <a:r>
              <a:rPr lang="en-GB" sz="2400" dirty="0" smtClean="0"/>
              <a:t>population model: </a:t>
            </a:r>
          </a:p>
          <a:p>
            <a:pPr algn="just">
              <a:lnSpc>
                <a:spcPct val="150000"/>
              </a:lnSpc>
            </a:pPr>
            <a:r>
              <a:rPr lang="en-GB" sz="2400" dirty="0"/>
              <a:t>W</a:t>
            </a:r>
            <a:r>
              <a:rPr lang="en-GB" sz="2400" dirty="0" smtClean="0"/>
              <a:t>e </a:t>
            </a:r>
            <a:r>
              <a:rPr lang="en-GB" sz="2400" dirty="0"/>
              <a:t>consider a number of entities representing living organisms. 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Each </a:t>
            </a:r>
            <a:r>
              <a:rPr lang="en-GB" sz="2400" dirty="0"/>
              <a:t>organism is characterised by its age and genotype, particularly, we consider the population of diploids with subpopulations determined by genetic differences. 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Every </a:t>
            </a:r>
            <a:r>
              <a:rPr lang="en-GB" sz="2400" dirty="0"/>
              <a:t>time step the organisms in the modelled population get older and, with some probability (depending on their genotype), die. 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All </a:t>
            </a:r>
            <a:r>
              <a:rPr lang="en-GB" sz="2400" dirty="0"/>
              <a:t>organisms, reaching the reproductive period, mate and leave an offspring with some probability. 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The </a:t>
            </a:r>
            <a:r>
              <a:rPr lang="en-GB" sz="2400" dirty="0"/>
              <a:t>offspring carries a specific genotype related to its parents’ genotypes. </a:t>
            </a:r>
            <a:endParaRPr lang="en-GB" sz="2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400" dirty="0"/>
              <a:t>R</a:t>
            </a:r>
            <a:r>
              <a:rPr lang="en-GB" sz="2400" dirty="0" smtClean="0"/>
              <a:t>un </a:t>
            </a:r>
            <a:r>
              <a:rPr lang="en-GB" sz="2400" dirty="0"/>
              <a:t>simulations for a number of successive generations and analyse the evolution of mortality dynamics in the population. 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6929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People contributed to this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Dr </a:t>
            </a:r>
            <a:r>
              <a:rPr lang="en-GB" dirty="0" err="1" smtClean="0"/>
              <a:t>Demetris</a:t>
            </a:r>
            <a:r>
              <a:rPr lang="en-GB" dirty="0" smtClean="0"/>
              <a:t> </a:t>
            </a:r>
            <a:r>
              <a:rPr lang="en-GB" dirty="0" err="1" smtClean="0"/>
              <a:t>Avraam</a:t>
            </a:r>
            <a:r>
              <a:rPr lang="en-GB" dirty="0" smtClean="0"/>
              <a:t> (past PhD student) </a:t>
            </a:r>
            <a:endParaRPr lang="en-GB" dirty="0"/>
          </a:p>
          <a:p>
            <a:r>
              <a:rPr lang="en-GB" dirty="0"/>
              <a:t>Dr Joao Pedro </a:t>
            </a:r>
            <a:r>
              <a:rPr lang="en-GB" dirty="0" err="1"/>
              <a:t>Magalhaes</a:t>
            </a:r>
            <a:r>
              <a:rPr lang="en-GB" dirty="0"/>
              <a:t>, Institute of Ageing and Chronic Disease, Liverpool </a:t>
            </a:r>
            <a:r>
              <a:rPr lang="en-GB" dirty="0" smtClean="0"/>
              <a:t>University</a:t>
            </a:r>
          </a:p>
          <a:p>
            <a:r>
              <a:rPr lang="en-GB" dirty="0" smtClean="0"/>
              <a:t>Dr </a:t>
            </a:r>
            <a:r>
              <a:rPr lang="en-GB" dirty="0" err="1"/>
              <a:t>Severine</a:t>
            </a:r>
            <a:r>
              <a:rPr lang="en-GB" dirty="0"/>
              <a:t> </a:t>
            </a:r>
            <a:r>
              <a:rPr lang="en-GB" dirty="0" err="1"/>
              <a:t>Gaille</a:t>
            </a:r>
            <a:r>
              <a:rPr lang="en-GB" dirty="0"/>
              <a:t>, the University of Lausanne (Switzerland) </a:t>
            </a:r>
          </a:p>
          <a:p>
            <a:r>
              <a:rPr lang="en-GB" dirty="0" smtClean="0"/>
              <a:t>Dr Olga </a:t>
            </a:r>
            <a:r>
              <a:rPr lang="en-GB" dirty="0" err="1" smtClean="0"/>
              <a:t>Vasieva</a:t>
            </a:r>
            <a:r>
              <a:rPr lang="en-GB" dirty="0" smtClean="0"/>
              <a:t> (</a:t>
            </a:r>
            <a:r>
              <a:rPr lang="en-GB" dirty="0" err="1" smtClean="0"/>
              <a:t>Ingenet</a:t>
            </a:r>
            <a:r>
              <a:rPr lang="en-GB" dirty="0" smtClean="0"/>
              <a:t>, Liverpool)</a:t>
            </a:r>
          </a:p>
          <a:p>
            <a:r>
              <a:rPr lang="en-GB" dirty="0" smtClean="0"/>
              <a:t>Mr </a:t>
            </a:r>
            <a:r>
              <a:rPr lang="en-GB" dirty="0" err="1"/>
              <a:t>Dyfan</a:t>
            </a:r>
            <a:r>
              <a:rPr lang="en-GB" dirty="0"/>
              <a:t> </a:t>
            </a:r>
            <a:r>
              <a:rPr lang="en-GB" dirty="0" smtClean="0"/>
              <a:t>Jones (project student)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</a:t>
            </a:r>
            <a:r>
              <a:rPr lang="en-GB" dirty="0" smtClean="0"/>
              <a:t>as never funded…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54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Overview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600" dirty="0" smtClean="0"/>
              <a:t>Introduction: definitions and mortality laws</a:t>
            </a:r>
          </a:p>
          <a:p>
            <a:pPr lvl="1">
              <a:lnSpc>
                <a:spcPct val="150000"/>
              </a:lnSpc>
            </a:pPr>
            <a:r>
              <a:rPr lang="en-GB" sz="1900" dirty="0" smtClean="0"/>
              <a:t>Gompertz law</a:t>
            </a:r>
          </a:p>
          <a:p>
            <a:pPr lvl="1">
              <a:lnSpc>
                <a:spcPct val="150000"/>
              </a:lnSpc>
            </a:pPr>
            <a:r>
              <a:rPr lang="en-GB" sz="1900" dirty="0" smtClean="0"/>
              <a:t>Compensation effect</a:t>
            </a:r>
          </a:p>
          <a:p>
            <a:pPr lvl="1">
              <a:lnSpc>
                <a:spcPct val="150000"/>
              </a:lnSpc>
            </a:pPr>
            <a:r>
              <a:rPr lang="en-GB" sz="1900" dirty="0" smtClean="0"/>
              <a:t>Late-life deceleration</a:t>
            </a:r>
          </a:p>
          <a:p>
            <a:pPr>
              <a:lnSpc>
                <a:spcPct val="150000"/>
              </a:lnSpc>
            </a:pPr>
            <a:r>
              <a:rPr lang="en-GB" sz="2600" dirty="0" smtClean="0"/>
              <a:t>Model of heterogeneous populations</a:t>
            </a:r>
          </a:p>
          <a:p>
            <a:pPr lvl="1">
              <a:lnSpc>
                <a:spcPct val="150000"/>
              </a:lnSpc>
            </a:pPr>
            <a:r>
              <a:rPr lang="en-GB" sz="1900" dirty="0" smtClean="0"/>
              <a:t>Description of the model</a:t>
            </a:r>
          </a:p>
          <a:p>
            <a:pPr lvl="1">
              <a:lnSpc>
                <a:spcPct val="150000"/>
              </a:lnSpc>
            </a:pPr>
            <a:r>
              <a:rPr lang="en-GB" sz="1900" dirty="0" smtClean="0"/>
              <a:t>Fitting to actual data</a:t>
            </a:r>
          </a:p>
          <a:p>
            <a:pPr marL="457200" indent="-457200">
              <a:lnSpc>
                <a:spcPct val="150000"/>
              </a:lnSpc>
            </a:pPr>
            <a:r>
              <a:rPr lang="en-GB" sz="2600" dirty="0" smtClean="0"/>
              <a:t>Modelling evolution of mortality</a:t>
            </a:r>
          </a:p>
          <a:p>
            <a:pPr marL="857250" lvl="1" indent="-457200">
              <a:lnSpc>
                <a:spcPct val="150000"/>
              </a:lnSpc>
            </a:pPr>
            <a:r>
              <a:rPr lang="en-GB" sz="1900" dirty="0" smtClean="0"/>
              <a:t>Evolution of subpopulations</a:t>
            </a:r>
          </a:p>
          <a:p>
            <a:pPr marL="857250" lvl="1" indent="-457200">
              <a:lnSpc>
                <a:spcPct val="150000"/>
              </a:lnSpc>
            </a:pPr>
            <a:r>
              <a:rPr lang="en-GB" sz="1900" dirty="0" smtClean="0"/>
              <a:t>Homogenisation of population</a:t>
            </a:r>
          </a:p>
          <a:p>
            <a:pPr>
              <a:lnSpc>
                <a:spcPct val="150000"/>
              </a:lnSpc>
            </a:pPr>
            <a:r>
              <a:rPr lang="en-GB" sz="2600" dirty="0" smtClean="0"/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18977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Definition of </a:t>
            </a:r>
            <a:r>
              <a:rPr lang="en-GB" sz="3200" dirty="0" smtClean="0">
                <a:solidFill>
                  <a:srgbClr val="0000FF"/>
                </a:solidFill>
              </a:rPr>
              <a:t>Mortality</a:t>
            </a:r>
            <a:endParaRPr lang="en-GB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29600" cy="5616624"/>
              </a:xfrm>
            </p:spPr>
            <p:txBody>
              <a:bodyPr>
                <a:normAutofit fontScale="92500"/>
              </a:bodyPr>
              <a:lstStyle/>
              <a:p>
                <a:pPr marL="0" algn="just">
                  <a:lnSpc>
                    <a:spcPct val="150000"/>
                  </a:lnSpc>
                  <a:buNone/>
                </a:pPr>
                <a:r>
                  <a:rPr lang="en-GB" sz="2400" dirty="0" smtClean="0"/>
                  <a:t>Definition of mortality for a population of size N:</a:t>
                </a:r>
              </a:p>
              <a:p>
                <a:pPr marL="0" algn="just">
                  <a:lnSpc>
                    <a:spcPct val="150000"/>
                  </a:lnSpc>
                  <a:buNone/>
                </a:pPr>
                <a:r>
                  <a:rPr lang="en-GB" sz="2400" dirty="0">
                    <a:cs typeface="Arial" pitchFamily="34" charset="0"/>
                  </a:rPr>
                  <a:t>	</a:t>
                </a:r>
                <a:r>
                  <a:rPr lang="en-GB" sz="2400" dirty="0" smtClean="0">
                    <a:cs typeface="Arial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cs typeface="Arial" pitchFamily="34" charset="0"/>
                      </a:rPr>
                      <m:t>𝑚</m:t>
                    </m:r>
                    <m:r>
                      <a:rPr lang="en-GB" sz="2400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∆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𝑁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  <a:cs typeface="Arial" pitchFamily="34" charset="0"/>
                          </a:rPr>
                          <m:t>𝑁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∆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2400" dirty="0">
                  <a:cs typeface="Arial" pitchFamily="34" charset="0"/>
                </a:endParaRPr>
              </a:p>
              <a:p>
                <a:pPr marL="0" algn="just">
                  <a:lnSpc>
                    <a:spcPct val="150000"/>
                  </a:lnSpc>
                  <a:buNone/>
                </a:pPr>
                <a:r>
                  <a:rPr lang="en-GB" sz="2400" dirty="0"/>
                  <a:t>w</a:t>
                </a:r>
                <a:r>
                  <a:rPr lang="en-GB" sz="2400" dirty="0" smtClean="0"/>
                  <a:t>here </a:t>
                </a:r>
                <a:r>
                  <a:rPr lang="el-GR" sz="2400" dirty="0" smtClean="0"/>
                  <a:t>Δ</a:t>
                </a:r>
                <a:r>
                  <a:rPr lang="en-GB" sz="2400" dirty="0" smtClean="0"/>
                  <a:t>N is the number of deaths during the time interval </a:t>
                </a:r>
                <a:r>
                  <a:rPr lang="el-GR" sz="2400" dirty="0" smtClean="0"/>
                  <a:t>Δ</a:t>
                </a:r>
                <a:r>
                  <a:rPr lang="en-GB" sz="2400" dirty="0" smtClean="0"/>
                  <a:t>t. </a:t>
                </a:r>
                <a:endParaRPr lang="en-GB" sz="2400" dirty="0" smtClean="0"/>
              </a:p>
              <a:p>
                <a:pPr marL="0" algn="just">
                  <a:lnSpc>
                    <a:spcPct val="150000"/>
                  </a:lnSpc>
                  <a:buNone/>
                </a:pPr>
                <a:r>
                  <a:rPr lang="en-GB" sz="2400" dirty="0" smtClean="0"/>
                  <a:t>The above definition of mortality can be seen as a probability to die </a:t>
                </a:r>
                <a:r>
                  <a:rPr lang="en-GB" sz="2400" dirty="0"/>
                  <a:t>for a random individual in the </a:t>
                </a:r>
                <a:r>
                  <a:rPr lang="en-GB" sz="2400" dirty="0" smtClean="0"/>
                  <a:t>population within a unit time interval. </a:t>
                </a:r>
                <a:endParaRPr lang="en-GB" sz="2400" dirty="0" smtClean="0"/>
              </a:p>
              <a:p>
                <a:pPr marL="0" algn="just">
                  <a:lnSpc>
                    <a:spcPct val="150000"/>
                  </a:lnSpc>
                  <a:buNone/>
                </a:pPr>
                <a:r>
                  <a:rPr lang="en-GB" sz="2400" dirty="0" smtClean="0"/>
                  <a:t>Often mortality is defined for age groups, </a:t>
                </a:r>
                <a:r>
                  <a:rPr lang="en-GB" sz="2400" dirty="0" smtClean="0"/>
                  <a:t>i.e.</a:t>
                </a:r>
                <a:r>
                  <a:rPr lang="en-GB" sz="2400" dirty="0" smtClean="0"/>
                  <a:t> </a:t>
                </a:r>
                <a:r>
                  <a:rPr lang="en-GB" sz="2400" dirty="0" smtClean="0"/>
                  <a:t>mortality at age x: </a:t>
                </a:r>
              </a:p>
              <a:p>
                <a:pPr marL="0" algn="just">
                  <a:lnSpc>
                    <a:spcPct val="150000"/>
                  </a:lnSpc>
                  <a:buNone/>
                </a:pPr>
                <a:r>
                  <a:rPr lang="en-GB" sz="2400" dirty="0">
                    <a:cs typeface="Arial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sub>
                    </m:sSub>
                    <m:r>
                      <a:rPr lang="en-GB" sz="2400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∆</m:t>
                            </m:r>
                            <m:r>
                              <a:rPr lang="en-GB" sz="2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GB" sz="2400" dirty="0">
                  <a:cs typeface="Arial" pitchFamily="34" charset="0"/>
                </a:endParaRPr>
              </a:p>
              <a:p>
                <a:pPr marL="0" algn="just">
                  <a:lnSpc>
                    <a:spcPct val="150000"/>
                  </a:lnSpc>
                  <a:buNone/>
                </a:pPr>
                <a:r>
                  <a:rPr lang="en-GB" sz="2400" dirty="0"/>
                  <a:t>w</a:t>
                </a:r>
                <a:r>
                  <a:rPr lang="en-GB" sz="2400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2400" dirty="0" smtClean="0"/>
                  <a:t> - number of deaths at age 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2400" dirty="0" smtClean="0"/>
                  <a:t> - is the total number of individuals at age x (in this setting </a:t>
                </a:r>
                <a:r>
                  <a:rPr lang="el-GR" sz="2400" dirty="0" smtClean="0"/>
                  <a:t>Δ</a:t>
                </a:r>
                <a:r>
                  <a:rPr lang="en-GB" sz="2400" dirty="0" smtClean="0"/>
                  <a:t>t=1).  </a:t>
                </a:r>
                <a:endParaRPr lang="en-GB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29600" cy="5616624"/>
              </a:xfrm>
              <a:blipFill rotWithShape="0">
                <a:blip r:embed="rId2"/>
                <a:stretch>
                  <a:fillRect l="-963" r="-963" b="-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1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Gompertz Law of Mortality</a:t>
            </a:r>
            <a:endParaRPr lang="en-GB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29600" cy="5616624"/>
              </a:xfrm>
            </p:spPr>
            <p:txBody>
              <a:bodyPr>
                <a:normAutofit/>
              </a:bodyPr>
              <a:lstStyle/>
              <a:p>
                <a:pPr marL="0" algn="just">
                  <a:lnSpc>
                    <a:spcPct val="150000"/>
                  </a:lnSpc>
                  <a:buNone/>
                </a:pPr>
                <a:r>
                  <a:rPr lang="en-GB" sz="2400" dirty="0" smtClean="0"/>
                  <a:t>Analysis </a:t>
                </a:r>
                <a:r>
                  <a:rPr lang="en-GB" sz="2400" dirty="0" smtClean="0"/>
                  <a:t>of mortality data (for human and non-human populations) indicates (</a:t>
                </a:r>
                <a:r>
                  <a:rPr lang="en-GB" sz="2400" dirty="0" err="1" smtClean="0"/>
                  <a:t>Gompertz</a:t>
                </a:r>
                <a:r>
                  <a:rPr lang="en-GB" sz="2400" dirty="0" smtClean="0"/>
                  <a:t>, 1825) that in a wide range of ages the mortality increases exponentially with age:</a:t>
                </a:r>
              </a:p>
              <a:p>
                <a:pPr marL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  <a:cs typeface="Arial" pitchFamily="34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cs typeface="Arial" pitchFamily="34" charset="0"/>
                          </a:rPr>
                          <m:t>𝛽</m:t>
                        </m:r>
                        <m:r>
                          <a:rPr lang="en-GB" sz="2400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400" dirty="0" smtClean="0">
                    <a:cs typeface="Arial" pitchFamily="34" charset="0"/>
                  </a:rPr>
                  <a:t> </a:t>
                </a:r>
              </a:p>
              <a:p>
                <a:pPr marL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  <a:cs typeface="Arial" pitchFamily="34" charset="0"/>
                      </a:rPr>
                      <m:t>𝑚</m:t>
                    </m:r>
                    <m:r>
                      <a:rPr lang="en-GB" sz="2400" i="1" baseline="-25000" dirty="0">
                        <a:latin typeface="Cambria Math"/>
                        <a:cs typeface="Arial" pitchFamily="34" charset="0"/>
                      </a:rPr>
                      <m:t>0</m:t>
                    </m:r>
                    <m:r>
                      <a:rPr lang="en-GB" sz="2400" i="1" dirty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cs typeface="Arial" pitchFamily="34" charset="0"/>
                  </a:rPr>
                  <a:t>is </a:t>
                </a:r>
                <a:r>
                  <a:rPr lang="en-GB" sz="2400" dirty="0" smtClean="0">
                    <a:cs typeface="Arial" pitchFamily="34" charset="0"/>
                  </a:rPr>
                  <a:t>called the </a:t>
                </a:r>
                <a:r>
                  <a:rPr lang="en-GB" sz="2400" dirty="0">
                    <a:cs typeface="Arial" pitchFamily="34" charset="0"/>
                  </a:rPr>
                  <a:t>initial mortality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cs typeface="Arial" pitchFamily="34" charset="0"/>
                      </a:rPr>
                      <m:t>𝛽</m:t>
                    </m:r>
                    <m:r>
                      <a:rPr lang="en-GB" sz="2400" b="0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GB" sz="2400" dirty="0" smtClean="0">
                    <a:cs typeface="Arial" pitchFamily="34" charset="0"/>
                  </a:rPr>
                  <a:t>- the mortality coefficient</a:t>
                </a:r>
                <a:r>
                  <a:rPr lang="en-GB" sz="2400" dirty="0" smtClean="0">
                    <a:cs typeface="Arial" pitchFamily="34" charset="0"/>
                  </a:rPr>
                  <a:t>.</a:t>
                </a:r>
              </a:p>
              <a:p>
                <a:pPr marL="0" algn="just">
                  <a:lnSpc>
                    <a:spcPct val="150000"/>
                  </a:lnSpc>
                  <a:buNone/>
                </a:pPr>
                <a:endParaRPr lang="en-GB" sz="2400" dirty="0" smtClean="0">
                  <a:cs typeface="Arial" pitchFamily="34" charset="0"/>
                </a:endParaRPr>
              </a:p>
              <a:p>
                <a:pPr marL="0" algn="just">
                  <a:lnSpc>
                    <a:spcPct val="150000"/>
                  </a:lnSpc>
                  <a:buNone/>
                </a:pPr>
                <a:r>
                  <a:rPr lang="en-GB" sz="2400" dirty="0" smtClean="0">
                    <a:cs typeface="Arial" pitchFamily="34" charset="0"/>
                  </a:rPr>
                  <a:t>Deviations from this exponent are observed at young and old ages. </a:t>
                </a:r>
                <a:endParaRPr lang="en-GB" sz="2400" dirty="0" smtClean="0"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29600" cy="5616624"/>
              </a:xfrm>
              <a:blipFill rotWithShape="0">
                <a:blip r:embed="rId2"/>
                <a:stretch>
                  <a:fillRect l="-1185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14" y="12576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Actual mortality data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3850364"/>
            <a:ext cx="748883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GB" sz="2400" dirty="0"/>
              <a:t>	</a:t>
            </a:r>
            <a:r>
              <a:rPr lang="en-GB" sz="2400" dirty="0" smtClean="0"/>
              <a:t>Data for 1990			Data for 2000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GB" sz="2400" dirty="0" smtClean="0"/>
              <a:t>	m</a:t>
            </a:r>
            <a:r>
              <a:rPr lang="en-GB" sz="2400" baseline="-25000" dirty="0" smtClean="0"/>
              <a:t>0</a:t>
            </a:r>
            <a:r>
              <a:rPr lang="en-GB" sz="2400" dirty="0" smtClean="0"/>
              <a:t>=8.86*10</a:t>
            </a:r>
            <a:r>
              <a:rPr lang="en-GB" sz="2400" baseline="30000" dirty="0" smtClean="0"/>
              <a:t>-5</a:t>
            </a:r>
            <a:r>
              <a:rPr lang="en-GB" sz="2400" dirty="0" smtClean="0"/>
              <a:t>, </a:t>
            </a:r>
            <a:r>
              <a:rPr lang="el-GR" sz="2400" dirty="0" smtClean="0"/>
              <a:t>β</a:t>
            </a:r>
            <a:r>
              <a:rPr lang="en-GB" sz="2400" dirty="0"/>
              <a:t>=0.09		 </a:t>
            </a:r>
            <a:r>
              <a:rPr lang="en-GB" sz="2400" dirty="0" smtClean="0"/>
              <a:t>m</a:t>
            </a:r>
            <a:r>
              <a:rPr lang="en-GB" sz="2400" baseline="-25000" dirty="0" smtClean="0"/>
              <a:t>0</a:t>
            </a:r>
            <a:r>
              <a:rPr lang="en-GB" sz="2400" dirty="0" smtClean="0"/>
              <a:t>=1.76*10</a:t>
            </a:r>
            <a:r>
              <a:rPr lang="en-GB" sz="2400" baseline="30000" dirty="0" smtClean="0"/>
              <a:t>-5</a:t>
            </a:r>
            <a:r>
              <a:rPr lang="en-GB" sz="2400" dirty="0"/>
              <a:t>, </a:t>
            </a:r>
            <a:r>
              <a:rPr lang="el-GR" sz="2400" dirty="0"/>
              <a:t>β</a:t>
            </a:r>
            <a:r>
              <a:rPr lang="en-GB" sz="2400" dirty="0" smtClean="0"/>
              <a:t>=0.10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GB" sz="2400" dirty="0" smtClean="0"/>
              <a:t>			Swedish period data from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GB" sz="2200" dirty="0"/>
              <a:t>	</a:t>
            </a:r>
            <a:r>
              <a:rPr lang="en-GB" sz="2200" dirty="0" smtClean="0"/>
              <a:t>	    </a:t>
            </a:r>
            <a:r>
              <a:rPr lang="en-GB" sz="1600" dirty="0" smtClean="0"/>
              <a:t>Human Mortality Database:  </a:t>
            </a:r>
            <a:r>
              <a:rPr lang="en-GB" sz="1600" dirty="0" smtClean="0">
                <a:hlinkClick r:id="rId3"/>
              </a:rPr>
              <a:t>http://www.mortality.org</a:t>
            </a:r>
            <a:endParaRPr lang="en-GB" sz="1600" dirty="0" smtClean="0"/>
          </a:p>
          <a:p>
            <a:pPr marL="342900" indent="-342900" algn="just">
              <a:lnSpc>
                <a:spcPct val="150000"/>
              </a:lnSpc>
            </a:pPr>
            <a:endParaRPr lang="en-GB" sz="1600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174273"/>
              </p:ext>
            </p:extLst>
          </p:nvPr>
        </p:nvGraphicFramePr>
        <p:xfrm>
          <a:off x="314685" y="1196752"/>
          <a:ext cx="4320480" cy="246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352846"/>
              </p:ext>
            </p:extLst>
          </p:nvPr>
        </p:nvGraphicFramePr>
        <p:xfrm>
          <a:off x="4499992" y="1196752"/>
          <a:ext cx="3888432" cy="24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55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00FF"/>
                </a:solidFill>
              </a:rPr>
              <a:t>Compensation Law of </a:t>
            </a:r>
            <a:r>
              <a:rPr lang="en-GB" sz="3200" dirty="0" smtClean="0">
                <a:solidFill>
                  <a:srgbClr val="0000FF"/>
                </a:solidFill>
              </a:rPr>
              <a:t>mortality</a:t>
            </a:r>
            <a:r>
              <a:rPr lang="en-GB" sz="3200" dirty="0">
                <a:solidFill>
                  <a:srgbClr val="0000FF"/>
                </a:solidFill>
              </a:rPr>
              <a:t/>
            </a:r>
            <a:br>
              <a:rPr lang="en-GB" sz="3200" dirty="0">
                <a:solidFill>
                  <a:srgbClr val="0000FF"/>
                </a:solidFill>
              </a:rPr>
            </a:br>
            <a:r>
              <a:rPr lang="en-GB" sz="3200" dirty="0" smtClean="0">
                <a:solidFill>
                  <a:srgbClr val="0000FF"/>
                </a:solidFill>
              </a:rPr>
              <a:t>or Late-Life mortality convergence</a:t>
            </a:r>
            <a:endParaRPr lang="en-GB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184" y="3212976"/>
                <a:ext cx="5122912" cy="331236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GB" sz="2400" dirty="0" smtClean="0"/>
                  <a:t>The </a:t>
                </a:r>
                <a:r>
                  <a:rPr lang="en-GB" sz="2400" dirty="0" err="1" smtClean="0"/>
                  <a:t>Strehler</a:t>
                </a:r>
                <a:r>
                  <a:rPr lang="en-GB" sz="2400" dirty="0" smtClean="0"/>
                  <a:t> and </a:t>
                </a:r>
                <a:r>
                  <a:rPr lang="en-GB" sz="2400" dirty="0" err="1" smtClean="0"/>
                  <a:t>Mildvan</a:t>
                </a:r>
                <a:r>
                  <a:rPr lang="en-GB" sz="2400" dirty="0" smtClean="0"/>
                  <a:t> correlation is expressed by</a:t>
                </a:r>
                <a:r>
                  <a:rPr lang="en-GB" sz="2400" dirty="0" smtClean="0">
                    <a:latin typeface="Cambria Math"/>
                  </a:rPr>
                  <a:t>:</a:t>
                </a:r>
                <a:endParaRPr lang="en-GB" sz="2400" dirty="0">
                  <a:latin typeface="Cambria Math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𝛽</m:t>
                      </m:r>
                      <m:r>
                        <a:rPr lang="en-GB" sz="24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GB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sz="2400" dirty="0" smtClean="0"/>
                  <a:t> is the species-specific lifespan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GB" sz="2400" dirty="0" smtClean="0"/>
                  <a:t> the species-specific mortality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184" y="3212976"/>
                <a:ext cx="5122912" cy="3312368"/>
              </a:xfrm>
              <a:blipFill rotWithShape="1">
                <a:blip r:embed="rId3"/>
                <a:stretch>
                  <a:fillRect l="-1784" r="-17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60032" y="650559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From </a:t>
            </a:r>
            <a:r>
              <a:rPr lang="en-GB" sz="1400" dirty="0" err="1" smtClean="0"/>
              <a:t>Gavrilov</a:t>
            </a:r>
            <a:r>
              <a:rPr lang="en-GB" sz="1400" dirty="0" smtClean="0"/>
              <a:t> and </a:t>
            </a:r>
            <a:r>
              <a:rPr lang="en-GB" sz="1400" dirty="0" err="1" smtClean="0"/>
              <a:t>Gavrilova</a:t>
            </a:r>
            <a:r>
              <a:rPr lang="en-GB" sz="1400" dirty="0" smtClean="0"/>
              <a:t> (2006)</a:t>
            </a:r>
            <a:endParaRPr lang="en-GB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49" y="3356992"/>
            <a:ext cx="318319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4076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 smtClean="0"/>
              <a:t>Comparing the mortality dynamics in different populations of the same species indicates (</a:t>
            </a:r>
            <a:r>
              <a:rPr lang="en-GB" sz="2400" dirty="0" err="1"/>
              <a:t>Strehler</a:t>
            </a:r>
            <a:r>
              <a:rPr lang="en-GB" sz="2400" dirty="0"/>
              <a:t> and </a:t>
            </a:r>
            <a:r>
              <a:rPr lang="en-GB" sz="2400" dirty="0" err="1" smtClean="0"/>
              <a:t>Mildvan</a:t>
            </a:r>
            <a:r>
              <a:rPr lang="en-GB" sz="2400" dirty="0" smtClean="0"/>
              <a:t>, 1960) that: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GB" sz="2400" dirty="0" smtClean="0"/>
              <a:t>High initial mortality is compensated with low rate of aging.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GB" sz="2400" dirty="0" smtClean="0"/>
              <a:t>Low initial mortality is compensated with high rate of aging.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27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Late-life mortality deceleration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 smtClean="0"/>
              <a:t>Observations at extreme old ages: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1) Deceleration              2) Level-off (plateau) </a:t>
            </a:r>
            <a:br>
              <a:rPr lang="en-GB" sz="2000" dirty="0" smtClean="0"/>
            </a:br>
            <a:r>
              <a:rPr lang="en-GB" sz="2000" dirty="0" smtClean="0"/>
              <a:t>3) Decline                        4) Fluctuations</a:t>
            </a:r>
            <a:endParaRPr lang="en-GB" sz="2000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69" y="2996952"/>
            <a:ext cx="26193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davraam\Desktop\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168352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7705" y="6291731"/>
            <a:ext cx="2204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From Vaupel et al. (1998)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600160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From Avraam et al. (2013)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188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Model of heterogeneous populations</a:t>
            </a:r>
            <a:endParaRPr lang="en-GB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340768"/>
                <a:ext cx="8568952" cy="5400600"/>
              </a:xfrm>
            </p:spPr>
            <p:txBody>
              <a:bodyPr>
                <a:normAutofit lnSpcReduction="10000"/>
              </a:bodyPr>
              <a:lstStyle/>
              <a:p>
                <a:pPr marL="0" algn="just">
                  <a:lnSpc>
                    <a:spcPct val="150000"/>
                  </a:lnSpc>
                  <a:buNone/>
                </a:pPr>
                <a:r>
                  <a:rPr lang="en-GB" sz="2400" dirty="0" smtClean="0"/>
                  <a:t>Two main  questions  concerning </a:t>
                </a:r>
                <a:r>
                  <a:rPr lang="en-GB" sz="2400" dirty="0" err="1" smtClean="0"/>
                  <a:t>Gompertz</a:t>
                </a:r>
                <a:r>
                  <a:rPr lang="en-GB" sz="2400" dirty="0" smtClean="0"/>
                  <a:t> law of mortality: </a:t>
                </a:r>
              </a:p>
              <a:p>
                <a:pPr marL="114300" indent="-457200" algn="just">
                  <a:lnSpc>
                    <a:spcPct val="150000"/>
                  </a:lnSpc>
                  <a:buAutoNum type="arabicPeriod"/>
                </a:pPr>
                <a:r>
                  <a:rPr lang="en-GB" sz="2400" dirty="0" smtClean="0"/>
                  <a:t>Why the mortality increase is exponential? </a:t>
                </a:r>
              </a:p>
              <a:p>
                <a:pPr marL="114300" indent="-457200" algn="just">
                  <a:lnSpc>
                    <a:spcPct val="150000"/>
                  </a:lnSpc>
                  <a:buAutoNum type="arabicPeriod"/>
                </a:pPr>
                <a:r>
                  <a:rPr lang="en-GB" sz="2400" dirty="0" smtClean="0"/>
                  <a:t>Why it deviates from the </a:t>
                </a:r>
                <a:r>
                  <a:rPr lang="en-GB" sz="2400" dirty="0" err="1" smtClean="0"/>
                  <a:t>expon</a:t>
                </a:r>
                <a:r>
                  <a:rPr lang="ru-RU" sz="2400" dirty="0" smtClean="0"/>
                  <a:t>е</a:t>
                </a:r>
                <a:r>
                  <a:rPr lang="en-GB" sz="2400" dirty="0" err="1" smtClean="0"/>
                  <a:t>nt</a:t>
                </a:r>
                <a:r>
                  <a:rPr lang="en-GB" sz="2400" dirty="0" smtClean="0"/>
                  <a:t> at y</a:t>
                </a:r>
                <a:r>
                  <a:rPr lang="ru-RU" sz="2400" dirty="0" smtClean="0"/>
                  <a:t>о</a:t>
                </a:r>
                <a:r>
                  <a:rPr lang="en-GB" sz="2400" dirty="0" err="1" smtClean="0"/>
                  <a:t>ung</a:t>
                </a:r>
                <a:r>
                  <a:rPr lang="en-GB" sz="2400" dirty="0" smtClean="0"/>
                  <a:t> and old ages</a:t>
                </a:r>
                <a:r>
                  <a:rPr lang="ru-RU" sz="2400" dirty="0" smtClean="0"/>
                  <a:t>?</a:t>
                </a:r>
                <a:r>
                  <a:rPr lang="en-GB" sz="2400" dirty="0" smtClean="0"/>
                  <a:t>  </a:t>
                </a:r>
                <a:endParaRPr lang="ru-RU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GB" sz="2400" dirty="0" smtClean="0"/>
                  <a:t>To address the second question we have developed a model of heterogeneous human population. We assume that the human population consists of a set of subpopulations which differ genetically or by life-style conditions. The mortality dynamics of each subpopulation (indexed j) follows the Gompertz law:</a:t>
                </a:r>
              </a:p>
              <a:p>
                <a:pPr marL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𝑗𝑥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𝑗</m:t>
                          </m:r>
                          <m:r>
                            <a:rPr lang="en-GB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lit/>
                                </m:rPr>
                                <a:rPr lang="en-GB" sz="2400" i="1">
                                  <a:latin typeface="Cambria Math"/>
                                </a:rPr>
                                <m:t> </m:t>
                              </m:r>
                            </m:sup>
                          </m:sSup>
                        </m:e>
                        <m:sup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  <a:p>
                <a:pPr marL="0" algn="just">
                  <a:buNone/>
                </a:pPr>
                <a:endParaRPr lang="en-GB" sz="2400" dirty="0"/>
              </a:p>
              <a:p>
                <a:pPr marL="0" algn="just">
                  <a:buNone/>
                </a:pPr>
                <a:endParaRPr lang="en-GB" sz="2400" dirty="0"/>
              </a:p>
              <a:p>
                <a:pPr marL="0" algn="just">
                  <a:buNone/>
                </a:pPr>
                <a:endParaRPr lang="en-GB" sz="2400" dirty="0" smtClean="0"/>
              </a:p>
              <a:p>
                <a:pPr marL="0" algn="just">
                  <a:buNone/>
                </a:pPr>
                <a:endParaRPr lang="en-GB" sz="2400" dirty="0" smtClean="0"/>
              </a:p>
              <a:p>
                <a:pPr marL="0" algn="just">
                  <a:buNone/>
                </a:pPr>
                <a:endParaRPr lang="en-GB" sz="2400" dirty="0" smtClean="0"/>
              </a:p>
              <a:p>
                <a:pPr marL="0" algn="just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340768"/>
                <a:ext cx="8568952" cy="5400600"/>
              </a:xfrm>
              <a:blipFill rotWithShape="1">
                <a:blip r:embed="rId3"/>
                <a:stretch>
                  <a:fillRect l="-1067" r="-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Fitting heterogeneous model to actual data</a:t>
            </a:r>
            <a:endParaRPr lang="en-GB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fontScale="85000" lnSpcReduction="20000"/>
              </a:bodyPr>
              <a:lstStyle/>
              <a:p>
                <a:pPr marL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dirty="0" err="1" smtClean="0"/>
                  <a:t>Gompertz</a:t>
                </a:r>
                <a:r>
                  <a:rPr lang="en-GB" dirty="0" smtClean="0"/>
                  <a:t> parameters for each subpopulation are different. The </a:t>
                </a:r>
                <a:r>
                  <a:rPr lang="en-GB" dirty="0"/>
                  <a:t>mortality of the entire population is modelled as a sum of weighted exponential (Gompertz) terms</a:t>
                </a:r>
                <a:r>
                  <a:rPr lang="en-GB" dirty="0" smtClean="0"/>
                  <a:t>:</a:t>
                </a:r>
              </a:p>
              <a:p>
                <a:pPr marL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dirty="0"/>
              </a:p>
              <a:p>
                <a:pPr marL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/>
                            </a:rPr>
                            <m:t>𝑗</m:t>
                          </m:r>
                          <m:r>
                            <a:rPr lang="en-GB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𝑗𝑥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𝑗𝑥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𝑛𝑥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Number  of subpopulations and the values of parameters describing each of them are obtained by fitting the model (using statistical, i.e. BIC, criteria) to actual data.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1">
                <a:blip r:embed="rId2"/>
                <a:stretch>
                  <a:fillRect l="-1333" t="-1884" r="-1852" b="-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98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3488</TotalTime>
  <Words>694</Words>
  <Application>Microsoft Office PowerPoint</Application>
  <PresentationFormat>On-screen Show (4:3)</PresentationFormat>
  <Paragraphs>115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PowerPoint Presentation</vt:lpstr>
      <vt:lpstr>Overview</vt:lpstr>
      <vt:lpstr>Definition of Mortality</vt:lpstr>
      <vt:lpstr>Gompertz Law of Mortality</vt:lpstr>
      <vt:lpstr>Actual mortality data</vt:lpstr>
      <vt:lpstr>Compensation Law of mortality or Late-Life mortality convergence</vt:lpstr>
      <vt:lpstr>Late-life mortality deceleration</vt:lpstr>
      <vt:lpstr>Model of heterogeneous populations</vt:lpstr>
      <vt:lpstr>Fitting heterogeneous model to actual data</vt:lpstr>
      <vt:lpstr>Best fit is given by four-subpopulation model</vt:lpstr>
      <vt:lpstr>Evolution of mortality in terms of 4-subpopulation model </vt:lpstr>
      <vt:lpstr>Evolution of mortality over 20th century in Sweden</vt:lpstr>
      <vt:lpstr>Reduction of Swedish mortality within one century</vt:lpstr>
      <vt:lpstr>Homogenisation as a consequence of natural selection</vt:lpstr>
      <vt:lpstr>Future work I:  Mechanistic model for mortality dynamics</vt:lpstr>
      <vt:lpstr>Future work II:  Evolution of mortality in virtual population</vt:lpstr>
      <vt:lpstr>People contributed to this research</vt:lpstr>
    </vt:vector>
  </TitlesOfParts>
  <Company>The University of Liverpool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mathematical model of age-related mortality patterns combining heterogeneity and stochasticity effects</dc:title>
  <dc:creator>davraam</dc:creator>
  <cp:lastModifiedBy>Vasiev, Bakhti</cp:lastModifiedBy>
  <cp:revision>383</cp:revision>
  <cp:lastPrinted>2013-01-20T17:30:11Z</cp:lastPrinted>
  <dcterms:created xsi:type="dcterms:W3CDTF">2011-10-31T13:02:09Z</dcterms:created>
  <dcterms:modified xsi:type="dcterms:W3CDTF">2017-07-26T08:49:51Z</dcterms:modified>
</cp:coreProperties>
</file>