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9"/>
  </p:notesMasterIdLst>
  <p:sldIdLst>
    <p:sldId id="256" r:id="rId2"/>
    <p:sldId id="257" r:id="rId3"/>
    <p:sldId id="297" r:id="rId4"/>
    <p:sldId id="298" r:id="rId5"/>
    <p:sldId id="262" r:id="rId6"/>
    <p:sldId id="296" r:id="rId7"/>
    <p:sldId id="268" r:id="rId8"/>
    <p:sldId id="295" r:id="rId9"/>
    <p:sldId id="299" r:id="rId10"/>
    <p:sldId id="300" r:id="rId11"/>
    <p:sldId id="304" r:id="rId12"/>
    <p:sldId id="306" r:id="rId13"/>
    <p:sldId id="311" r:id="rId14"/>
    <p:sldId id="310" r:id="rId15"/>
    <p:sldId id="307" r:id="rId16"/>
    <p:sldId id="312" r:id="rId17"/>
    <p:sldId id="309" r:id="rId1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00"/>
    <a:srgbClr val="FF0000"/>
    <a:srgbClr val="0033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4640" autoAdjust="0"/>
  </p:normalViewPr>
  <p:slideViewPr>
    <p:cSldViewPr>
      <p:cViewPr>
        <p:scale>
          <a:sx n="100" d="100"/>
          <a:sy n="100" d="100"/>
        </p:scale>
        <p:origin x="-1051" y="461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e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0.wmf"/><Relationship Id="rId18" Type="http://schemas.openxmlformats.org/officeDocument/2006/relationships/image" Target="../media/image5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17" Type="http://schemas.openxmlformats.org/officeDocument/2006/relationships/image" Target="../media/image54.wmf"/><Relationship Id="rId2" Type="http://schemas.openxmlformats.org/officeDocument/2006/relationships/image" Target="../media/image39.wmf"/><Relationship Id="rId16" Type="http://schemas.openxmlformats.org/officeDocument/2006/relationships/image" Target="../media/image53.wmf"/><Relationship Id="rId20" Type="http://schemas.openxmlformats.org/officeDocument/2006/relationships/image" Target="../media/image57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5" Type="http://schemas.openxmlformats.org/officeDocument/2006/relationships/image" Target="../media/image52.wmf"/><Relationship Id="rId10" Type="http://schemas.openxmlformats.org/officeDocument/2006/relationships/image" Target="../media/image47.wmf"/><Relationship Id="rId19" Type="http://schemas.openxmlformats.org/officeDocument/2006/relationships/image" Target="../media/image56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Relationship Id="rId14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71.wmf"/><Relationship Id="rId3" Type="http://schemas.openxmlformats.org/officeDocument/2006/relationships/image" Target="../media/image61.wmf"/><Relationship Id="rId7" Type="http://schemas.openxmlformats.org/officeDocument/2006/relationships/image" Target="../media/image65.emf"/><Relationship Id="rId12" Type="http://schemas.openxmlformats.org/officeDocument/2006/relationships/image" Target="../media/image70.emf"/><Relationship Id="rId17" Type="http://schemas.openxmlformats.org/officeDocument/2006/relationships/image" Target="../media/image75.wmf"/><Relationship Id="rId2" Type="http://schemas.openxmlformats.org/officeDocument/2006/relationships/image" Target="../media/image60.wmf"/><Relationship Id="rId16" Type="http://schemas.openxmlformats.org/officeDocument/2006/relationships/image" Target="../media/image74.emf"/><Relationship Id="rId1" Type="http://schemas.openxmlformats.org/officeDocument/2006/relationships/image" Target="../media/image59.emf"/><Relationship Id="rId6" Type="http://schemas.openxmlformats.org/officeDocument/2006/relationships/image" Target="../media/image64.wmf"/><Relationship Id="rId11" Type="http://schemas.openxmlformats.org/officeDocument/2006/relationships/image" Target="../media/image69.emf"/><Relationship Id="rId5" Type="http://schemas.openxmlformats.org/officeDocument/2006/relationships/image" Target="../media/image63.wmf"/><Relationship Id="rId15" Type="http://schemas.openxmlformats.org/officeDocument/2006/relationships/image" Target="../media/image73.emf"/><Relationship Id="rId10" Type="http://schemas.openxmlformats.org/officeDocument/2006/relationships/image" Target="../media/image68.emf"/><Relationship Id="rId4" Type="http://schemas.openxmlformats.org/officeDocument/2006/relationships/image" Target="../media/image62.wmf"/><Relationship Id="rId9" Type="http://schemas.openxmlformats.org/officeDocument/2006/relationships/image" Target="../media/image67.wmf"/><Relationship Id="rId14" Type="http://schemas.openxmlformats.org/officeDocument/2006/relationships/image" Target="../media/image72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87.wmf"/><Relationship Id="rId3" Type="http://schemas.openxmlformats.org/officeDocument/2006/relationships/image" Target="../media/image78.emf"/><Relationship Id="rId7" Type="http://schemas.openxmlformats.org/officeDocument/2006/relationships/image" Target="../media/image82.emf"/><Relationship Id="rId12" Type="http://schemas.openxmlformats.org/officeDocument/2006/relationships/image" Target="../media/image86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emf"/><Relationship Id="rId11" Type="http://schemas.openxmlformats.org/officeDocument/2006/relationships/image" Target="../media/image85.emf"/><Relationship Id="rId5" Type="http://schemas.openxmlformats.org/officeDocument/2006/relationships/image" Target="../media/image80.emf"/><Relationship Id="rId15" Type="http://schemas.openxmlformats.org/officeDocument/2006/relationships/image" Target="../media/image89.wmf"/><Relationship Id="rId10" Type="http://schemas.openxmlformats.org/officeDocument/2006/relationships/image" Target="../media/image84.emf"/><Relationship Id="rId4" Type="http://schemas.openxmlformats.org/officeDocument/2006/relationships/image" Target="../media/image79.emf"/><Relationship Id="rId9" Type="http://schemas.openxmlformats.org/officeDocument/2006/relationships/image" Target="../media/image64.wmf"/><Relationship Id="rId14" Type="http://schemas.openxmlformats.org/officeDocument/2006/relationships/image" Target="../media/image8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10" Type="http://schemas.openxmlformats.org/officeDocument/2006/relationships/image" Target="../media/image100.wmf"/><Relationship Id="rId4" Type="http://schemas.openxmlformats.org/officeDocument/2006/relationships/image" Target="../media/image94.wmf"/><Relationship Id="rId9" Type="http://schemas.openxmlformats.org/officeDocument/2006/relationships/image" Target="../media/image9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image" Target="../media/image113.wmf"/><Relationship Id="rId18" Type="http://schemas.openxmlformats.org/officeDocument/2006/relationships/image" Target="../media/image118.wmf"/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12" Type="http://schemas.openxmlformats.org/officeDocument/2006/relationships/image" Target="../media/image112.wmf"/><Relationship Id="rId17" Type="http://schemas.openxmlformats.org/officeDocument/2006/relationships/image" Target="../media/image117.wmf"/><Relationship Id="rId2" Type="http://schemas.openxmlformats.org/officeDocument/2006/relationships/image" Target="../media/image102.wmf"/><Relationship Id="rId16" Type="http://schemas.openxmlformats.org/officeDocument/2006/relationships/image" Target="../media/image116.wmf"/><Relationship Id="rId20" Type="http://schemas.openxmlformats.org/officeDocument/2006/relationships/image" Target="../media/image120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11" Type="http://schemas.openxmlformats.org/officeDocument/2006/relationships/image" Target="../media/image111.wmf"/><Relationship Id="rId5" Type="http://schemas.openxmlformats.org/officeDocument/2006/relationships/image" Target="../media/image105.wmf"/><Relationship Id="rId15" Type="http://schemas.openxmlformats.org/officeDocument/2006/relationships/image" Target="../media/image115.wmf"/><Relationship Id="rId10" Type="http://schemas.openxmlformats.org/officeDocument/2006/relationships/image" Target="../media/image110.wmf"/><Relationship Id="rId19" Type="http://schemas.openxmlformats.org/officeDocument/2006/relationships/image" Target="../media/image119.wmf"/><Relationship Id="rId4" Type="http://schemas.openxmlformats.org/officeDocument/2006/relationships/image" Target="../media/image104.wmf"/><Relationship Id="rId9" Type="http://schemas.openxmlformats.org/officeDocument/2006/relationships/image" Target="../media/image109.wmf"/><Relationship Id="rId14" Type="http://schemas.openxmlformats.org/officeDocument/2006/relationships/image" Target="../media/image1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088" y="0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BF410-14EC-4F78-A0F5-DAE5BCB43549}" type="datetimeFigureOut">
              <a:rPr lang="en-GB" smtClean="0"/>
              <a:t>23/10/2013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39" y="4861781"/>
            <a:ext cx="5678824" cy="4604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68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088" y="9721868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77F08-8AB1-497C-9319-0AAC9B4D9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43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77F08-8AB1-497C-9319-0AAC9B4D93D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9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22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2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222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223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23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23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23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23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23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23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23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23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23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224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24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24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EC4339-B94A-4BE9-89F9-9E856EDB83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22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2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261B0-1424-4FAB-B807-291FC6356C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2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1EE806-9C7C-4F91-8FBC-F694F5AF1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15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0F5559-24F2-487D-8F4C-AF2F71B1FF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3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6AC9A6-8CA8-4713-8EE6-7252E929A2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9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D9C767-FEAE-4600-88AD-AC84E77D0D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9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BDF949-59AF-4146-A7AD-769B894E09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7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2D87BE-042A-4565-BDFD-D7848CE4BC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9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6FA891-DD2F-44B1-9C98-508536B8DC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0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9F5A6D-9045-4D02-9DC4-8FC1C11A37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1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28CC9C-80D6-47A9-981A-FD305FF700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06F27F-C7EB-4F54-AA48-632B01636C0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5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A24E1CC3-D038-40E3-B349-9F98582BAD2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5121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105.wmf"/><Relationship Id="rId18" Type="http://schemas.openxmlformats.org/officeDocument/2006/relationships/oleObject" Target="../embeddings/oleObject113.bin"/><Relationship Id="rId26" Type="http://schemas.openxmlformats.org/officeDocument/2006/relationships/oleObject" Target="../embeddings/oleObject117.bin"/><Relationship Id="rId39" Type="http://schemas.openxmlformats.org/officeDocument/2006/relationships/image" Target="../media/image118.wmf"/><Relationship Id="rId3" Type="http://schemas.openxmlformats.org/officeDocument/2006/relationships/oleObject" Target="../embeddings/oleObject106.bin"/><Relationship Id="rId21" Type="http://schemas.openxmlformats.org/officeDocument/2006/relationships/image" Target="../media/image109.wmf"/><Relationship Id="rId34" Type="http://schemas.openxmlformats.org/officeDocument/2006/relationships/oleObject" Target="../embeddings/oleObject121.bin"/><Relationship Id="rId42" Type="http://schemas.openxmlformats.org/officeDocument/2006/relationships/oleObject" Target="../embeddings/oleObject125.bin"/><Relationship Id="rId7" Type="http://schemas.openxmlformats.org/officeDocument/2006/relationships/image" Target="../media/image126.png"/><Relationship Id="rId12" Type="http://schemas.openxmlformats.org/officeDocument/2006/relationships/oleObject" Target="../embeddings/oleObject110.bin"/><Relationship Id="rId17" Type="http://schemas.openxmlformats.org/officeDocument/2006/relationships/image" Target="../media/image107.wmf"/><Relationship Id="rId25" Type="http://schemas.openxmlformats.org/officeDocument/2006/relationships/image" Target="../media/image111.wmf"/><Relationship Id="rId33" Type="http://schemas.openxmlformats.org/officeDocument/2006/relationships/image" Target="../media/image115.wmf"/><Relationship Id="rId38" Type="http://schemas.openxmlformats.org/officeDocument/2006/relationships/oleObject" Target="../embeddings/oleObject123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12.bin"/><Relationship Id="rId20" Type="http://schemas.openxmlformats.org/officeDocument/2006/relationships/oleObject" Target="../embeddings/oleObject114.bin"/><Relationship Id="rId29" Type="http://schemas.openxmlformats.org/officeDocument/2006/relationships/image" Target="../media/image113.wmf"/><Relationship Id="rId41" Type="http://schemas.openxmlformats.org/officeDocument/2006/relationships/image" Target="../media/image11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2.wmf"/><Relationship Id="rId11" Type="http://schemas.openxmlformats.org/officeDocument/2006/relationships/image" Target="../media/image104.wmf"/><Relationship Id="rId24" Type="http://schemas.openxmlformats.org/officeDocument/2006/relationships/oleObject" Target="../embeddings/oleObject116.bin"/><Relationship Id="rId32" Type="http://schemas.openxmlformats.org/officeDocument/2006/relationships/oleObject" Target="../embeddings/oleObject120.bin"/><Relationship Id="rId37" Type="http://schemas.openxmlformats.org/officeDocument/2006/relationships/image" Target="../media/image117.wmf"/><Relationship Id="rId40" Type="http://schemas.openxmlformats.org/officeDocument/2006/relationships/oleObject" Target="../embeddings/oleObject124.bin"/><Relationship Id="rId5" Type="http://schemas.openxmlformats.org/officeDocument/2006/relationships/oleObject" Target="../embeddings/oleObject107.bin"/><Relationship Id="rId15" Type="http://schemas.openxmlformats.org/officeDocument/2006/relationships/image" Target="../media/image106.wmf"/><Relationship Id="rId23" Type="http://schemas.openxmlformats.org/officeDocument/2006/relationships/image" Target="../media/image110.wmf"/><Relationship Id="rId28" Type="http://schemas.openxmlformats.org/officeDocument/2006/relationships/oleObject" Target="../embeddings/oleObject118.bin"/><Relationship Id="rId36" Type="http://schemas.openxmlformats.org/officeDocument/2006/relationships/oleObject" Target="../embeddings/oleObject122.bin"/><Relationship Id="rId10" Type="http://schemas.openxmlformats.org/officeDocument/2006/relationships/oleObject" Target="../embeddings/oleObject109.bin"/><Relationship Id="rId19" Type="http://schemas.openxmlformats.org/officeDocument/2006/relationships/image" Target="../media/image108.wmf"/><Relationship Id="rId31" Type="http://schemas.openxmlformats.org/officeDocument/2006/relationships/image" Target="../media/image114.wmf"/><Relationship Id="rId4" Type="http://schemas.openxmlformats.org/officeDocument/2006/relationships/image" Target="../media/image101.wmf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111.bin"/><Relationship Id="rId22" Type="http://schemas.openxmlformats.org/officeDocument/2006/relationships/oleObject" Target="../embeddings/oleObject115.bin"/><Relationship Id="rId27" Type="http://schemas.openxmlformats.org/officeDocument/2006/relationships/image" Target="../media/image112.wmf"/><Relationship Id="rId30" Type="http://schemas.openxmlformats.org/officeDocument/2006/relationships/oleObject" Target="../embeddings/oleObject119.bin"/><Relationship Id="rId35" Type="http://schemas.openxmlformats.org/officeDocument/2006/relationships/image" Target="../media/image116.wmf"/><Relationship Id="rId43" Type="http://schemas.openxmlformats.org/officeDocument/2006/relationships/image" Target="../media/image1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0.png"/><Relationship Id="rId7" Type="http://schemas.openxmlformats.org/officeDocument/2006/relationships/image" Target="../media/image134.png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10" Type="http://schemas.openxmlformats.org/officeDocument/2006/relationships/image" Target="../media/image126.emf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8.png"/><Relationship Id="rId4" Type="http://schemas.openxmlformats.org/officeDocument/2006/relationships/image" Target="../media/image1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29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4.wmf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32.bin"/><Relationship Id="rId26" Type="http://schemas.openxmlformats.org/officeDocument/2006/relationships/oleObject" Target="../embeddings/oleObject36.bin"/><Relationship Id="rId3" Type="http://schemas.openxmlformats.org/officeDocument/2006/relationships/oleObject" Target="../embeddings/oleObject25.bin"/><Relationship Id="rId21" Type="http://schemas.openxmlformats.org/officeDocument/2006/relationships/image" Target="../media/image33.wmf"/><Relationship Id="rId7" Type="http://schemas.openxmlformats.org/officeDocument/2006/relationships/image" Target="../media/image37.png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1.wmf"/><Relationship Id="rId25" Type="http://schemas.openxmlformats.org/officeDocument/2006/relationships/image" Target="../media/image35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image" Target="../media/image28.wmf"/><Relationship Id="rId24" Type="http://schemas.openxmlformats.org/officeDocument/2006/relationships/oleObject" Target="../embeddings/oleObject35.bin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32.wmf"/><Relationship Id="rId4" Type="http://schemas.openxmlformats.org/officeDocument/2006/relationships/image" Target="../media/image25.wmf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4.bin"/><Relationship Id="rId27" Type="http://schemas.openxmlformats.org/officeDocument/2006/relationships/image" Target="../media/image3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44.bin"/><Relationship Id="rId26" Type="http://schemas.openxmlformats.org/officeDocument/2006/relationships/image" Target="../media/image58.jpeg"/><Relationship Id="rId39" Type="http://schemas.openxmlformats.org/officeDocument/2006/relationships/oleObject" Target="../embeddings/oleObject54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46.wmf"/><Relationship Id="rId34" Type="http://schemas.openxmlformats.org/officeDocument/2006/relationships/image" Target="../media/image52.wmf"/><Relationship Id="rId42" Type="http://schemas.openxmlformats.org/officeDocument/2006/relationships/image" Target="../media/image56.wmf"/><Relationship Id="rId47" Type="http://schemas.openxmlformats.org/officeDocument/2006/relationships/oleObject" Target="../embeddings/oleObject59.bin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44.wmf"/><Relationship Id="rId25" Type="http://schemas.openxmlformats.org/officeDocument/2006/relationships/image" Target="../media/image48.wmf"/><Relationship Id="rId33" Type="http://schemas.openxmlformats.org/officeDocument/2006/relationships/oleObject" Target="../embeddings/oleObject51.bin"/><Relationship Id="rId38" Type="http://schemas.openxmlformats.org/officeDocument/2006/relationships/image" Target="../media/image54.wmf"/><Relationship Id="rId46" Type="http://schemas.openxmlformats.org/officeDocument/2006/relationships/oleObject" Target="../embeddings/oleObject58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29" Type="http://schemas.openxmlformats.org/officeDocument/2006/relationships/oleObject" Target="../embeddings/oleObject49.bin"/><Relationship Id="rId41" Type="http://schemas.openxmlformats.org/officeDocument/2006/relationships/oleObject" Target="../embeddings/oleObject5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1.wmf"/><Relationship Id="rId24" Type="http://schemas.openxmlformats.org/officeDocument/2006/relationships/oleObject" Target="../embeddings/oleObject47.bin"/><Relationship Id="rId32" Type="http://schemas.openxmlformats.org/officeDocument/2006/relationships/image" Target="../media/image51.wmf"/><Relationship Id="rId37" Type="http://schemas.openxmlformats.org/officeDocument/2006/relationships/oleObject" Target="../embeddings/oleObject53.bin"/><Relationship Id="rId40" Type="http://schemas.openxmlformats.org/officeDocument/2006/relationships/image" Target="../media/image55.wmf"/><Relationship Id="rId45" Type="http://schemas.openxmlformats.org/officeDocument/2006/relationships/oleObject" Target="../embeddings/oleObject57.bin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23" Type="http://schemas.openxmlformats.org/officeDocument/2006/relationships/image" Target="../media/image47.wmf"/><Relationship Id="rId28" Type="http://schemas.openxmlformats.org/officeDocument/2006/relationships/image" Target="../media/image49.wmf"/><Relationship Id="rId36" Type="http://schemas.openxmlformats.org/officeDocument/2006/relationships/image" Target="../media/image53.w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45.wmf"/><Relationship Id="rId31" Type="http://schemas.openxmlformats.org/officeDocument/2006/relationships/oleObject" Target="../embeddings/oleObject50.bin"/><Relationship Id="rId44" Type="http://schemas.openxmlformats.org/officeDocument/2006/relationships/image" Target="../media/image57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42.bin"/><Relationship Id="rId22" Type="http://schemas.openxmlformats.org/officeDocument/2006/relationships/oleObject" Target="../embeddings/oleObject46.bin"/><Relationship Id="rId27" Type="http://schemas.openxmlformats.org/officeDocument/2006/relationships/oleObject" Target="../embeddings/oleObject48.bin"/><Relationship Id="rId30" Type="http://schemas.openxmlformats.org/officeDocument/2006/relationships/image" Target="../media/image50.wmf"/><Relationship Id="rId35" Type="http://schemas.openxmlformats.org/officeDocument/2006/relationships/oleObject" Target="../embeddings/oleObject52.bin"/><Relationship Id="rId43" Type="http://schemas.openxmlformats.org/officeDocument/2006/relationships/oleObject" Target="../embeddings/oleObject5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66.wmf"/><Relationship Id="rId26" Type="http://schemas.openxmlformats.org/officeDocument/2006/relationships/image" Target="../media/image69.emf"/><Relationship Id="rId39" Type="http://schemas.openxmlformats.org/officeDocument/2006/relationships/oleObject" Target="../embeddings/oleObject79.bin"/><Relationship Id="rId3" Type="http://schemas.openxmlformats.org/officeDocument/2006/relationships/oleObject" Target="../embeddings/oleObject60.bin"/><Relationship Id="rId21" Type="http://schemas.openxmlformats.org/officeDocument/2006/relationships/oleObject" Target="../embeddings/oleObject69.bin"/><Relationship Id="rId34" Type="http://schemas.openxmlformats.org/officeDocument/2006/relationships/image" Target="../media/image73.emf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67.bin"/><Relationship Id="rId25" Type="http://schemas.openxmlformats.org/officeDocument/2006/relationships/oleObject" Target="../embeddings/oleObject72.bin"/><Relationship Id="rId33" Type="http://schemas.openxmlformats.org/officeDocument/2006/relationships/oleObject" Target="../embeddings/oleObject76.bin"/><Relationship Id="rId38" Type="http://schemas.openxmlformats.org/officeDocument/2006/relationships/image" Target="../media/image75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5.emf"/><Relationship Id="rId20" Type="http://schemas.openxmlformats.org/officeDocument/2006/relationships/image" Target="../media/image67.wmf"/><Relationship Id="rId29" Type="http://schemas.openxmlformats.org/officeDocument/2006/relationships/oleObject" Target="../embeddings/oleObject74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4.bin"/><Relationship Id="rId24" Type="http://schemas.openxmlformats.org/officeDocument/2006/relationships/image" Target="../media/image68.emf"/><Relationship Id="rId32" Type="http://schemas.openxmlformats.org/officeDocument/2006/relationships/image" Target="../media/image72.emf"/><Relationship Id="rId37" Type="http://schemas.openxmlformats.org/officeDocument/2006/relationships/oleObject" Target="../embeddings/oleObject78.bin"/><Relationship Id="rId40" Type="http://schemas.openxmlformats.org/officeDocument/2006/relationships/oleObject" Target="../embeddings/oleObject80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23" Type="http://schemas.openxmlformats.org/officeDocument/2006/relationships/oleObject" Target="../embeddings/oleObject71.bin"/><Relationship Id="rId28" Type="http://schemas.openxmlformats.org/officeDocument/2006/relationships/image" Target="../media/image70.emf"/><Relationship Id="rId36" Type="http://schemas.openxmlformats.org/officeDocument/2006/relationships/image" Target="../media/image74.emf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68.bin"/><Relationship Id="rId31" Type="http://schemas.openxmlformats.org/officeDocument/2006/relationships/oleObject" Target="../embeddings/oleObject75.bin"/><Relationship Id="rId4" Type="http://schemas.openxmlformats.org/officeDocument/2006/relationships/image" Target="../media/image59.e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64.wmf"/><Relationship Id="rId22" Type="http://schemas.openxmlformats.org/officeDocument/2006/relationships/oleObject" Target="../embeddings/oleObject70.bin"/><Relationship Id="rId27" Type="http://schemas.openxmlformats.org/officeDocument/2006/relationships/oleObject" Target="../embeddings/oleObject73.bin"/><Relationship Id="rId30" Type="http://schemas.openxmlformats.org/officeDocument/2006/relationships/image" Target="../media/image71.wmf"/><Relationship Id="rId35" Type="http://schemas.openxmlformats.org/officeDocument/2006/relationships/oleObject" Target="../embeddings/oleObject7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oleObject" Target="../embeddings/oleObject86.bin"/><Relationship Id="rId18" Type="http://schemas.openxmlformats.org/officeDocument/2006/relationships/image" Target="../media/image83.wmf"/><Relationship Id="rId26" Type="http://schemas.openxmlformats.org/officeDocument/2006/relationships/image" Target="../media/image86.wmf"/><Relationship Id="rId3" Type="http://schemas.openxmlformats.org/officeDocument/2006/relationships/oleObject" Target="../embeddings/oleObject81.bin"/><Relationship Id="rId21" Type="http://schemas.openxmlformats.org/officeDocument/2006/relationships/oleObject" Target="../embeddings/oleObject90.bin"/><Relationship Id="rId34" Type="http://schemas.openxmlformats.org/officeDocument/2006/relationships/image" Target="../media/image94.png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80.emf"/><Relationship Id="rId17" Type="http://schemas.openxmlformats.org/officeDocument/2006/relationships/oleObject" Target="../embeddings/oleObject88.bin"/><Relationship Id="rId25" Type="http://schemas.openxmlformats.org/officeDocument/2006/relationships/oleObject" Target="../embeddings/oleObject92.bin"/><Relationship Id="rId33" Type="http://schemas.openxmlformats.org/officeDocument/2006/relationships/image" Target="../media/image9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2.emf"/><Relationship Id="rId20" Type="http://schemas.openxmlformats.org/officeDocument/2006/relationships/image" Target="../media/image64.wmf"/><Relationship Id="rId29" Type="http://schemas.openxmlformats.org/officeDocument/2006/relationships/oleObject" Target="../embeddings/oleObject94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85.bin"/><Relationship Id="rId24" Type="http://schemas.openxmlformats.org/officeDocument/2006/relationships/image" Target="../media/image85.emf"/><Relationship Id="rId32" Type="http://schemas.openxmlformats.org/officeDocument/2006/relationships/image" Target="../media/image89.wmf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87.bin"/><Relationship Id="rId23" Type="http://schemas.openxmlformats.org/officeDocument/2006/relationships/oleObject" Target="../embeddings/oleObject91.bin"/><Relationship Id="rId28" Type="http://schemas.openxmlformats.org/officeDocument/2006/relationships/image" Target="../media/image87.wmf"/><Relationship Id="rId36" Type="http://schemas.openxmlformats.org/officeDocument/2006/relationships/image" Target="../media/image90.png"/><Relationship Id="rId10" Type="http://schemas.openxmlformats.org/officeDocument/2006/relationships/image" Target="../media/image79.emf"/><Relationship Id="rId19" Type="http://schemas.openxmlformats.org/officeDocument/2006/relationships/oleObject" Target="../embeddings/oleObject89.bin"/><Relationship Id="rId31" Type="http://schemas.openxmlformats.org/officeDocument/2006/relationships/oleObject" Target="../embeddings/oleObject95.bin"/><Relationship Id="rId4" Type="http://schemas.openxmlformats.org/officeDocument/2006/relationships/image" Target="../media/image76.w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81.emf"/><Relationship Id="rId22" Type="http://schemas.openxmlformats.org/officeDocument/2006/relationships/image" Target="../media/image84.emf"/><Relationship Id="rId27" Type="http://schemas.openxmlformats.org/officeDocument/2006/relationships/oleObject" Target="../embeddings/oleObject93.bin"/><Relationship Id="rId30" Type="http://schemas.openxmlformats.org/officeDocument/2006/relationships/image" Target="../media/image88.wmf"/><Relationship Id="rId35" Type="http://schemas.openxmlformats.org/officeDocument/2006/relationships/image" Target="../media/image9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101.bin"/><Relationship Id="rId18" Type="http://schemas.openxmlformats.org/officeDocument/2006/relationships/image" Target="../media/image98.wmf"/><Relationship Id="rId3" Type="http://schemas.openxmlformats.org/officeDocument/2006/relationships/oleObject" Target="../embeddings/oleObject96.bin"/><Relationship Id="rId21" Type="http://schemas.openxmlformats.org/officeDocument/2006/relationships/image" Target="../media/image99.wmf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95.wmf"/><Relationship Id="rId17" Type="http://schemas.openxmlformats.org/officeDocument/2006/relationships/oleObject" Target="../embeddings/oleObject103.bin"/><Relationship Id="rId25" Type="http://schemas.openxmlformats.org/officeDocument/2006/relationships/image" Target="../media/image100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7.wmf"/><Relationship Id="rId20" Type="http://schemas.openxmlformats.org/officeDocument/2006/relationships/oleObject" Target="../embeddings/oleObject104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100.bin"/><Relationship Id="rId24" Type="http://schemas.openxmlformats.org/officeDocument/2006/relationships/oleObject" Target="../embeddings/oleObject105.bin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2.bin"/><Relationship Id="rId23" Type="http://schemas.openxmlformats.org/officeDocument/2006/relationships/image" Target="../media/image108.png"/><Relationship Id="rId10" Type="http://schemas.openxmlformats.org/officeDocument/2006/relationships/image" Target="../media/image94.wmf"/><Relationship Id="rId19" Type="http://schemas.openxmlformats.org/officeDocument/2006/relationships/image" Target="../media/image106.png"/><Relationship Id="rId4" Type="http://schemas.openxmlformats.org/officeDocument/2006/relationships/image" Target="../media/image91.wmf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96.wmf"/><Relationship Id="rId22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752600"/>
            <a:ext cx="6019800" cy="2209800"/>
          </a:xfrm>
        </p:spPr>
        <p:txBody>
          <a:bodyPr/>
          <a:lstStyle/>
          <a:p>
            <a:r>
              <a:rPr lang="en-GB" sz="2400" dirty="0" smtClean="0">
                <a:effectLst/>
              </a:rPr>
              <a:t>Preheating in Gauged M-</a:t>
            </a:r>
            <a:r>
              <a:rPr lang="en-GB" sz="2400" dirty="0" err="1" smtClean="0">
                <a:effectLst/>
              </a:rPr>
              <a:t>flation</a:t>
            </a:r>
            <a:r>
              <a:rPr lang="en-GB" sz="2400" dirty="0" smtClean="0">
                <a:effectLst/>
              </a:rPr>
              <a:t> </a:t>
            </a:r>
            <a:br>
              <a:rPr lang="en-GB" sz="2400" dirty="0" smtClean="0">
                <a:effectLst/>
              </a:rPr>
            </a:br>
            <a:r>
              <a:rPr lang="en-GB" sz="2400" dirty="0" smtClean="0">
                <a:effectLst/>
              </a:rPr>
              <a:t>around the </a:t>
            </a:r>
            <a:r>
              <a:rPr lang="en-GB" sz="2400" dirty="0" err="1"/>
              <a:t>S</a:t>
            </a:r>
            <a:r>
              <a:rPr lang="en-GB" sz="2400" dirty="0" err="1" smtClean="0">
                <a:effectLst/>
              </a:rPr>
              <a:t>upersymmetric</a:t>
            </a:r>
            <a:r>
              <a:rPr lang="en-GB" sz="2400" dirty="0" smtClean="0">
                <a:effectLst/>
              </a:rPr>
              <a:t> Vacuum </a:t>
            </a:r>
            <a:br>
              <a:rPr lang="en-GB" sz="2400" dirty="0" smtClean="0">
                <a:effectLst/>
              </a:rPr>
            </a:br>
            <a:r>
              <a:rPr lang="en-GB" sz="2400" dirty="0" smtClean="0">
                <a:effectLst/>
              </a:rPr>
              <a:t>and its Gravitational Wave Signatures</a:t>
            </a:r>
            <a:endParaRPr lang="en-US" sz="2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91000"/>
            <a:ext cx="7162800" cy="533400"/>
          </a:xfrm>
        </p:spPr>
        <p:txBody>
          <a:bodyPr/>
          <a:lstStyle/>
          <a:p>
            <a:r>
              <a:rPr lang="en-US" sz="2400" b="1" dirty="0" err="1">
                <a:solidFill>
                  <a:srgbClr val="FF0000"/>
                </a:solidFill>
              </a:rPr>
              <a:t>Amjad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Ashoorioon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(Lancaster University)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14600" y="4811915"/>
            <a:ext cx="671010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9900"/>
                </a:solidFill>
              </a:rPr>
              <a:t>Based </a:t>
            </a:r>
            <a:r>
              <a:rPr lang="en-US" sz="1200" b="1" dirty="0" smtClean="0">
                <a:solidFill>
                  <a:srgbClr val="009900"/>
                </a:solidFill>
              </a:rPr>
              <a:t>on a work in progress and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A.A</a:t>
            </a:r>
            <a:r>
              <a:rPr lang="en-US" sz="1200" dirty="0" smtClean="0">
                <a:solidFill>
                  <a:srgbClr val="009900"/>
                </a:solidFill>
              </a:rPr>
              <a:t>., H. </a:t>
            </a:r>
            <a:r>
              <a:rPr lang="en-US" sz="1200" dirty="0" err="1" smtClean="0">
                <a:solidFill>
                  <a:srgbClr val="009900"/>
                </a:solidFill>
              </a:rPr>
              <a:t>Firouzjahi</a:t>
            </a:r>
            <a:r>
              <a:rPr lang="en-US" sz="1200" dirty="0" smtClean="0">
                <a:solidFill>
                  <a:srgbClr val="009900"/>
                </a:solidFill>
              </a:rPr>
              <a:t>, M.M. Sheikh-</a:t>
            </a:r>
            <a:r>
              <a:rPr lang="en-US" sz="1200" dirty="0" err="1" smtClean="0">
                <a:solidFill>
                  <a:srgbClr val="009900"/>
                </a:solidFill>
              </a:rPr>
              <a:t>Jabbari</a:t>
            </a:r>
            <a:r>
              <a:rPr lang="en-US" sz="1200" dirty="0" smtClean="0">
                <a:solidFill>
                  <a:srgbClr val="009900"/>
                </a:solidFill>
              </a:rPr>
              <a:t> JCAP </a:t>
            </a:r>
            <a:r>
              <a:rPr lang="en-US" sz="1200" dirty="0">
                <a:solidFill>
                  <a:srgbClr val="009900"/>
                </a:solidFill>
              </a:rPr>
              <a:t>0906:018,2009, arXiv:0903.1481 [</a:t>
            </a:r>
            <a:r>
              <a:rPr lang="en-US" sz="1200" dirty="0" err="1">
                <a:solidFill>
                  <a:srgbClr val="009900"/>
                </a:solidFill>
              </a:rPr>
              <a:t>hep-th</a:t>
            </a:r>
            <a:r>
              <a:rPr lang="en-US" sz="1200" dirty="0" smtClean="0">
                <a:solidFill>
                  <a:srgbClr val="009900"/>
                </a:solidFill>
              </a:rPr>
              <a:t>],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A.A</a:t>
            </a:r>
            <a:r>
              <a:rPr lang="en-US" sz="1200" dirty="0" smtClean="0">
                <a:solidFill>
                  <a:srgbClr val="009900"/>
                </a:solidFill>
              </a:rPr>
              <a:t>., H. </a:t>
            </a:r>
            <a:r>
              <a:rPr lang="en-US" sz="1200" dirty="0" err="1" smtClean="0">
                <a:solidFill>
                  <a:srgbClr val="009900"/>
                </a:solidFill>
              </a:rPr>
              <a:t>Firouzjahi</a:t>
            </a:r>
            <a:r>
              <a:rPr lang="en-US" sz="1200" dirty="0" smtClean="0">
                <a:solidFill>
                  <a:srgbClr val="009900"/>
                </a:solidFill>
              </a:rPr>
              <a:t>, M.M. Sheikh-</a:t>
            </a:r>
            <a:r>
              <a:rPr lang="en-US" sz="1200" dirty="0" err="1" smtClean="0">
                <a:solidFill>
                  <a:srgbClr val="009900"/>
                </a:solidFill>
              </a:rPr>
              <a:t>Jabbari</a:t>
            </a:r>
            <a:r>
              <a:rPr lang="en-US" sz="1200" dirty="0" smtClean="0">
                <a:solidFill>
                  <a:srgbClr val="009900"/>
                </a:solidFill>
              </a:rPr>
              <a:t> JCAP 1005 (2010) 002, arXiv:0911.4284 [</a:t>
            </a:r>
            <a:r>
              <a:rPr lang="en-US" sz="1200" dirty="0" err="1" smtClean="0">
                <a:solidFill>
                  <a:srgbClr val="009900"/>
                </a:solidFill>
              </a:rPr>
              <a:t>hep-th</a:t>
            </a:r>
            <a:r>
              <a:rPr lang="en-US" sz="1200" dirty="0" smtClean="0">
                <a:solidFill>
                  <a:srgbClr val="009900"/>
                </a:solidFill>
              </a:rPr>
              <a:t>]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A.A.</a:t>
            </a:r>
            <a:r>
              <a:rPr lang="en-US" sz="1200" dirty="0" smtClean="0">
                <a:solidFill>
                  <a:srgbClr val="009900"/>
                </a:solidFill>
              </a:rPr>
              <a:t>, M.M. Sheikh-</a:t>
            </a:r>
            <a:r>
              <a:rPr lang="en-US" sz="1200" dirty="0" err="1" smtClean="0">
                <a:solidFill>
                  <a:srgbClr val="009900"/>
                </a:solidFill>
              </a:rPr>
              <a:t>Jabbari</a:t>
            </a:r>
            <a:r>
              <a:rPr lang="en-US" sz="1200" dirty="0" smtClean="0">
                <a:solidFill>
                  <a:srgbClr val="009900"/>
                </a:solidFill>
              </a:rPr>
              <a:t>, JCAP 1106 (2011) 014, arXiv:1101.0048 [</a:t>
            </a:r>
            <a:r>
              <a:rPr lang="en-US" sz="1200" dirty="0" err="1" smtClean="0">
                <a:solidFill>
                  <a:srgbClr val="009900"/>
                </a:solidFill>
              </a:rPr>
              <a:t>hep-th</a:t>
            </a:r>
            <a:r>
              <a:rPr lang="en-US" sz="1200" dirty="0" smtClean="0">
                <a:solidFill>
                  <a:srgbClr val="009900"/>
                </a:solidFill>
              </a:rPr>
              <a:t>]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A.A.</a:t>
            </a:r>
            <a:r>
              <a:rPr lang="en-US" sz="1200" dirty="0" smtClean="0">
                <a:solidFill>
                  <a:srgbClr val="009900"/>
                </a:solidFill>
              </a:rPr>
              <a:t>, </a:t>
            </a:r>
            <a:r>
              <a:rPr lang="en-US" sz="1200" dirty="0" err="1" smtClean="0">
                <a:solidFill>
                  <a:srgbClr val="009900"/>
                </a:solidFill>
              </a:rPr>
              <a:t>U.Danielsson</a:t>
            </a:r>
            <a:r>
              <a:rPr lang="en-US" sz="1200" dirty="0" smtClean="0">
                <a:solidFill>
                  <a:srgbClr val="009900"/>
                </a:solidFill>
              </a:rPr>
              <a:t>, M. M. Sheikh-</a:t>
            </a:r>
            <a:r>
              <a:rPr lang="en-US" sz="1200" dirty="0" err="1" smtClean="0">
                <a:solidFill>
                  <a:srgbClr val="009900"/>
                </a:solidFill>
              </a:rPr>
              <a:t>Jabbari</a:t>
            </a:r>
            <a:r>
              <a:rPr lang="en-US" sz="1200" dirty="0" smtClean="0">
                <a:solidFill>
                  <a:srgbClr val="009900"/>
                </a:solidFill>
              </a:rPr>
              <a:t>, </a:t>
            </a:r>
            <a:r>
              <a:rPr lang="en-US" sz="1200" dirty="0" err="1" smtClean="0">
                <a:solidFill>
                  <a:srgbClr val="009900"/>
                </a:solidFill>
              </a:rPr>
              <a:t>Phys.Lett</a:t>
            </a:r>
            <a:r>
              <a:rPr lang="en-US" sz="1200" dirty="0" smtClean="0">
                <a:solidFill>
                  <a:srgbClr val="009900"/>
                </a:solidFill>
              </a:rPr>
              <a:t>. B713 (2012) 353, arXiv:1112.2272 [</a:t>
            </a:r>
            <a:r>
              <a:rPr lang="en-US" sz="1200" dirty="0" err="1" smtClean="0">
                <a:solidFill>
                  <a:srgbClr val="009900"/>
                </a:solidFill>
              </a:rPr>
              <a:t>hep-th</a:t>
            </a:r>
            <a:r>
              <a:rPr lang="en-US" sz="1200" dirty="0" smtClean="0">
                <a:solidFill>
                  <a:srgbClr val="009900"/>
                </a:solidFill>
              </a:rPr>
              <a:t>]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410200" y="381000"/>
            <a:ext cx="2598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/>
              <a:t>Liverpool half a day meeting</a:t>
            </a:r>
            <a:endParaRPr lang="en-US" sz="1400" b="1" dirty="0"/>
          </a:p>
          <a:p>
            <a:r>
              <a:rPr lang="en-US" sz="1400" b="1" smtClean="0"/>
              <a:t>October 23</a:t>
            </a:r>
            <a:r>
              <a:rPr lang="en-US" sz="1400" b="1" baseline="30000" smtClean="0"/>
              <a:t>rd</a:t>
            </a:r>
            <a:r>
              <a:rPr lang="en-US" sz="1400" b="1" smtClean="0"/>
              <a:t>, </a:t>
            </a:r>
            <a:r>
              <a:rPr lang="en-US" sz="1400" b="1" dirty="0" smtClean="0"/>
              <a:t>2013</a:t>
            </a:r>
            <a:endParaRPr lang="en-US" sz="1400" b="1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-10562" y="4704741"/>
            <a:ext cx="267756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/>
              <a:t>In collaboration </a:t>
            </a:r>
            <a:r>
              <a:rPr lang="en-US" sz="1600" dirty="0" smtClean="0"/>
              <a:t>with</a:t>
            </a:r>
          </a:p>
          <a:p>
            <a:r>
              <a:rPr lang="en-GB" sz="1400" b="1" dirty="0" smtClean="0">
                <a:solidFill>
                  <a:srgbClr val="FF0000"/>
                </a:solidFill>
                <a:effectLst/>
              </a:rPr>
              <a:t>Brandon Fung (Waterloo)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Robert B. Mann (Waterloo)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Marius </a:t>
            </a:r>
            <a:r>
              <a:rPr lang="en-US" sz="1400" b="1" dirty="0" err="1" smtClean="0">
                <a:solidFill>
                  <a:srgbClr val="FF0000"/>
                </a:solidFill>
              </a:rPr>
              <a:t>Oltean</a:t>
            </a:r>
            <a:r>
              <a:rPr lang="en-US" sz="1400" b="1" dirty="0" smtClean="0">
                <a:solidFill>
                  <a:srgbClr val="FF0000"/>
                </a:solidFill>
              </a:rPr>
              <a:t> (McGill)</a:t>
            </a:r>
          </a:p>
          <a:p>
            <a:r>
              <a:rPr lang="en-US" sz="1400" b="1" dirty="0" err="1" smtClean="0">
                <a:solidFill>
                  <a:srgbClr val="FF0000"/>
                </a:solidFill>
              </a:rPr>
              <a:t>Shahin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Sheikh-</a:t>
            </a:r>
            <a:r>
              <a:rPr lang="en-US" sz="1400" b="1" dirty="0" err="1">
                <a:solidFill>
                  <a:srgbClr val="FF0000"/>
                </a:solidFill>
              </a:rPr>
              <a:t>Jabbari</a:t>
            </a:r>
            <a:r>
              <a:rPr lang="en-US" sz="1400" b="1" dirty="0">
                <a:solidFill>
                  <a:srgbClr val="FF0000"/>
                </a:solidFill>
              </a:rPr>
              <a:t> (IPM</a:t>
            </a:r>
            <a:r>
              <a:rPr lang="en-US" sz="1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  </a:t>
            </a:r>
            <a:endParaRPr lang="en-US" sz="1600" b="1" dirty="0">
              <a:solidFill>
                <a:srgbClr val="FF0000"/>
              </a:solidFill>
            </a:endParaRPr>
          </a:p>
          <a:p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65125" y="344488"/>
            <a:ext cx="8060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b="1" dirty="0"/>
              <a:t>Particle Creation and </a:t>
            </a:r>
            <a:r>
              <a:rPr lang="en-US" sz="2000" b="1" dirty="0" smtClean="0"/>
              <a:t>Preheating Scenario around SUSY Vacuum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5125" y="914400"/>
            <a:ext cx="621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situation is quite different around the SUSY vacuum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21559"/>
              </p:ext>
            </p:extLst>
          </p:nvPr>
        </p:nvGraphicFramePr>
        <p:xfrm>
          <a:off x="3152353" y="1306144"/>
          <a:ext cx="127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86" name="Equation" r:id="rId3" imgW="1079280" imgH="431640" progId="Equation.3">
                  <p:embed/>
                </p:oleObj>
              </mc:Choice>
              <mc:Fallback>
                <p:oleObj name="Equation" r:id="rId3" imgW="10792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2353" y="1306144"/>
                        <a:ext cx="1270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931055"/>
              </p:ext>
            </p:extLst>
          </p:nvPr>
        </p:nvGraphicFramePr>
        <p:xfrm>
          <a:off x="3384550" y="1903413"/>
          <a:ext cx="8064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87" name="Equation" r:id="rId5" imgW="685800" imgH="304560" progId="Equation.3">
                  <p:embed/>
                </p:oleObj>
              </mc:Choice>
              <mc:Fallback>
                <p:oleObj name="Equation" r:id="rId5" imgW="685800" imgH="304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1903413"/>
                        <a:ext cx="8064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2209800"/>
                <a:ext cx="824225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GB" dirty="0" smtClean="0"/>
                  <a:t>For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large values of </a:t>
                </a:r>
                <a:r>
                  <a:rPr lang="en-GB" dirty="0" smtClean="0">
                    <a:solidFill>
                      <a:srgbClr val="FF0000"/>
                    </a:solidFill>
                    <a:sym typeface="Symbol"/>
                  </a:rPr>
                  <a:t> for  and  modes </a:t>
                </a:r>
                <a:r>
                  <a:rPr lang="en-GB" dirty="0" smtClean="0">
                    <a:sym typeface="Symbol"/>
                  </a:rPr>
                  <a:t>and for </a:t>
                </a:r>
                <a:r>
                  <a:rPr lang="en-GB" dirty="0" smtClean="0">
                    <a:solidFill>
                      <a:srgbClr val="FF0000"/>
                    </a:solidFill>
                    <a:sym typeface="Symbol"/>
                  </a:rPr>
                  <a:t>all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𝑙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 for the gauge </a:t>
                </a:r>
              </a:p>
              <a:p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   modes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09800"/>
                <a:ext cx="8242256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444" t="-4717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232709"/>
              </p:ext>
            </p:extLst>
          </p:nvPr>
        </p:nvGraphicFramePr>
        <p:xfrm>
          <a:off x="3740150" y="2819400"/>
          <a:ext cx="87471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88" name="Equation" r:id="rId8" imgW="723600" imgH="507960" progId="Equation.3">
                  <p:embed/>
                </p:oleObj>
              </mc:Choice>
              <mc:Fallback>
                <p:oleObj name="Equation" r:id="rId8" imgW="72360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40150" y="2819400"/>
                        <a:ext cx="874713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 bwMode="auto">
          <a:xfrm>
            <a:off x="4724400" y="3048000"/>
            <a:ext cx="6096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2890228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parametric resonance happens.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357112"/>
              </p:ext>
            </p:extLst>
          </p:nvPr>
        </p:nvGraphicFramePr>
        <p:xfrm>
          <a:off x="912813" y="4138613"/>
          <a:ext cx="17653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89" name="Equation" r:id="rId10" imgW="1460160" imgH="457200" progId="Equation.3">
                  <p:embed/>
                </p:oleObj>
              </mc:Choice>
              <mc:Fallback>
                <p:oleObj name="Equation" r:id="rId10" imgW="146016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4138613"/>
                        <a:ext cx="17653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7200" y="365760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082258"/>
              </p:ext>
            </p:extLst>
          </p:nvPr>
        </p:nvGraphicFramePr>
        <p:xfrm>
          <a:off x="5571653" y="4267200"/>
          <a:ext cx="124301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90" name="Equation" r:id="rId12" imgW="1028520" imgH="241200" progId="Equation.3">
                  <p:embed/>
                </p:oleObj>
              </mc:Choice>
              <mc:Fallback>
                <p:oleObj name="Equation" r:id="rId12" imgW="102852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1653" y="4267200"/>
                        <a:ext cx="124301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848500"/>
              </p:ext>
            </p:extLst>
          </p:nvPr>
        </p:nvGraphicFramePr>
        <p:xfrm>
          <a:off x="1143000" y="3734832"/>
          <a:ext cx="90646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91" name="Equation" r:id="rId14" imgW="749160" imgH="241200" progId="Equation.3">
                  <p:embed/>
                </p:oleObj>
              </mc:Choice>
              <mc:Fallback>
                <p:oleObj name="Equation" r:id="rId14" imgW="74916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34832"/>
                        <a:ext cx="906463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11236"/>
              </p:ext>
            </p:extLst>
          </p:nvPr>
        </p:nvGraphicFramePr>
        <p:xfrm>
          <a:off x="2446338" y="3735388"/>
          <a:ext cx="87471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92" name="Equation" r:id="rId16" imgW="723600" imgH="241200" progId="Equation.3">
                  <p:embed/>
                </p:oleObj>
              </mc:Choice>
              <mc:Fallback>
                <p:oleObj name="Equation" r:id="rId16" imgW="723600" imgH="241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3735388"/>
                        <a:ext cx="87471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78489"/>
              </p:ext>
            </p:extLst>
          </p:nvPr>
        </p:nvGraphicFramePr>
        <p:xfrm>
          <a:off x="2133600" y="3735110"/>
          <a:ext cx="200025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93" name="Equation" r:id="rId18" imgW="164880" imgH="177480" progId="Equation.3">
                  <p:embed/>
                </p:oleObj>
              </mc:Choice>
              <mc:Fallback>
                <p:oleObj name="Equation" r:id="rId18" imgW="164880" imgH="177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735110"/>
                        <a:ext cx="200025" cy="21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594814"/>
              </p:ext>
            </p:extLst>
          </p:nvPr>
        </p:nvGraphicFramePr>
        <p:xfrm>
          <a:off x="3470141" y="3798110"/>
          <a:ext cx="200025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94" name="Equation" r:id="rId20" imgW="164880" imgH="177480" progId="Equation.3">
                  <p:embed/>
                </p:oleObj>
              </mc:Choice>
              <mc:Fallback>
                <p:oleObj name="Equation" r:id="rId20" imgW="164880" imgH="177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141" y="3798110"/>
                        <a:ext cx="200025" cy="21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873108"/>
              </p:ext>
            </p:extLst>
          </p:nvPr>
        </p:nvGraphicFramePr>
        <p:xfrm>
          <a:off x="3760473" y="3597822"/>
          <a:ext cx="9699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95" name="Equation" r:id="rId22" imgW="799920" imgH="457200" progId="Equation.3">
                  <p:embed/>
                </p:oleObj>
              </mc:Choice>
              <mc:Fallback>
                <p:oleObj name="Equation" r:id="rId22" imgW="79992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473" y="3597822"/>
                        <a:ext cx="96996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547153"/>
              </p:ext>
            </p:extLst>
          </p:nvPr>
        </p:nvGraphicFramePr>
        <p:xfrm>
          <a:off x="4929187" y="3801706"/>
          <a:ext cx="200025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96" name="Equation" r:id="rId24" imgW="164880" imgH="177480" progId="Equation.3">
                  <p:embed/>
                </p:oleObj>
              </mc:Choice>
              <mc:Fallback>
                <p:oleObj name="Equation" r:id="rId24" imgW="164880" imgH="177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7" y="3801706"/>
                        <a:ext cx="200025" cy="21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394683"/>
              </p:ext>
            </p:extLst>
          </p:nvPr>
        </p:nvGraphicFramePr>
        <p:xfrm>
          <a:off x="5334000" y="3604141"/>
          <a:ext cx="476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97" name="Equation" r:id="rId26" imgW="393480" imgH="393480" progId="Equation.3">
                  <p:embed/>
                </p:oleObj>
              </mc:Choice>
              <mc:Fallback>
                <p:oleObj name="Equation" r:id="rId26" imgW="39348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604141"/>
                        <a:ext cx="4762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09705"/>
              </p:ext>
            </p:extLst>
          </p:nvPr>
        </p:nvGraphicFramePr>
        <p:xfrm>
          <a:off x="547688" y="4724400"/>
          <a:ext cx="2933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98" name="Equation" r:id="rId28" imgW="2933640" imgH="444240" progId="Equation.3">
                  <p:embed/>
                </p:oleObj>
              </mc:Choice>
              <mc:Fallback>
                <p:oleObj name="Equation" r:id="rId28" imgW="293364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47688" y="4724400"/>
                        <a:ext cx="29337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610089"/>
              </p:ext>
            </p:extLst>
          </p:nvPr>
        </p:nvGraphicFramePr>
        <p:xfrm>
          <a:off x="5207000" y="4724400"/>
          <a:ext cx="218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99" name="Equation" r:id="rId30" imgW="2184120" imgH="444240" progId="Equation.3">
                  <p:embed/>
                </p:oleObj>
              </mc:Choice>
              <mc:Fallback>
                <p:oleObj name="Equation" r:id="rId30" imgW="218412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207000" y="4724400"/>
                        <a:ext cx="2184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095781"/>
              </p:ext>
            </p:extLst>
          </p:nvPr>
        </p:nvGraphicFramePr>
        <p:xfrm>
          <a:off x="1066800" y="5257800"/>
          <a:ext cx="1600200" cy="485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00" name="Equation" r:id="rId32" imgW="1460160" imgH="444240" progId="Equation.3">
                  <p:embed/>
                </p:oleObj>
              </mc:Choice>
              <mc:Fallback>
                <p:oleObj name="Equation" r:id="rId32" imgW="1460160" imgH="4442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257800"/>
                        <a:ext cx="1600200" cy="485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0748"/>
              </p:ext>
            </p:extLst>
          </p:nvPr>
        </p:nvGraphicFramePr>
        <p:xfrm>
          <a:off x="5486400" y="5181600"/>
          <a:ext cx="1422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01" name="Equation" r:id="rId34" imgW="1422360" imgH="444240" progId="Equation.3">
                  <p:embed/>
                </p:oleObj>
              </mc:Choice>
              <mc:Fallback>
                <p:oleObj name="Equation" r:id="rId34" imgW="142236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486400" y="5181600"/>
                        <a:ext cx="1422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692222"/>
              </p:ext>
            </p:extLst>
          </p:nvPr>
        </p:nvGraphicFramePr>
        <p:xfrm>
          <a:off x="687388" y="5837238"/>
          <a:ext cx="2430462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02" name="Equation" r:id="rId36" imgW="2006280" imgH="533160" progId="Equation.3">
                  <p:embed/>
                </p:oleObj>
              </mc:Choice>
              <mc:Fallback>
                <p:oleObj name="Equation" r:id="rId36" imgW="2006280" imgH="53316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5837238"/>
                        <a:ext cx="2430462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891425"/>
              </p:ext>
            </p:extLst>
          </p:nvPr>
        </p:nvGraphicFramePr>
        <p:xfrm>
          <a:off x="5027613" y="5853113"/>
          <a:ext cx="273843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03" name="Equation" r:id="rId38" imgW="2260440" imgH="558720" progId="Equation.3">
                  <p:embed/>
                </p:oleObj>
              </mc:Choice>
              <mc:Fallback>
                <p:oleObj name="Equation" r:id="rId38" imgW="2260440" imgH="558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5853113"/>
                        <a:ext cx="2738437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826091"/>
              </p:ext>
            </p:extLst>
          </p:nvPr>
        </p:nvGraphicFramePr>
        <p:xfrm>
          <a:off x="6415159" y="3649761"/>
          <a:ext cx="8620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04" name="Equation" r:id="rId40" imgW="711000" imgH="469800" progId="Equation.3">
                  <p:embed/>
                </p:oleObj>
              </mc:Choice>
              <mc:Fallback>
                <p:oleObj name="Equation" r:id="rId40" imgW="711000" imgH="4698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159" y="3649761"/>
                        <a:ext cx="862013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314744"/>
              </p:ext>
            </p:extLst>
          </p:nvPr>
        </p:nvGraphicFramePr>
        <p:xfrm>
          <a:off x="6019800" y="3796941"/>
          <a:ext cx="200025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05" name="Equation" r:id="rId42" imgW="164880" imgH="177480" progId="Equation.3">
                  <p:embed/>
                </p:oleObj>
              </mc:Choice>
              <mc:Fallback>
                <p:oleObj name="Equation" r:id="rId42" imgW="164880" imgH="177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796941"/>
                        <a:ext cx="200025" cy="21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399" y="409545"/>
            <a:ext cx="4071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GW production from Preheating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4904" y="5715000"/>
            <a:ext cx="900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Universe is transparent to GW         useful source of information from early universe.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37310" y="4559348"/>
            <a:ext cx="882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This </a:t>
            </a:r>
            <a:r>
              <a:rPr lang="en-GB" dirty="0" smtClean="0">
                <a:solidFill>
                  <a:srgbClr val="FF0000"/>
                </a:solidFill>
              </a:rPr>
              <a:t>is in addition</a:t>
            </a:r>
            <a:r>
              <a:rPr lang="en-GB" dirty="0" smtClean="0"/>
              <a:t> to the stochastic background of GW produced during  inflation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7310" y="990600"/>
            <a:ext cx="900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Parametric resonance </a:t>
            </a:r>
            <a:r>
              <a:rPr lang="en-GB" dirty="0" smtClean="0"/>
              <a:t>could be a source of </a:t>
            </a:r>
            <a:r>
              <a:rPr lang="en-GB" dirty="0" smtClean="0">
                <a:solidFill>
                  <a:srgbClr val="FF0000"/>
                </a:solidFill>
              </a:rPr>
              <a:t>gravitational waves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495926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E</a:t>
            </a:r>
            <a:r>
              <a:rPr lang="en-GB" dirty="0" smtClean="0"/>
              <a:t>xponential particle production for some momenta          </a:t>
            </a:r>
            <a:r>
              <a:rPr lang="en-GB" dirty="0" smtClean="0">
                <a:solidFill>
                  <a:srgbClr val="FF0000"/>
                </a:solidFill>
              </a:rPr>
              <a:t> large </a:t>
            </a:r>
            <a:r>
              <a:rPr lang="en-GB" dirty="0" err="1" smtClean="0">
                <a:solidFill>
                  <a:srgbClr val="FF0000"/>
                </a:solidFill>
              </a:rPr>
              <a:t>inhomogeneities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020008"/>
              </p:ext>
            </p:extLst>
          </p:nvPr>
        </p:nvGraphicFramePr>
        <p:xfrm>
          <a:off x="533400" y="2286000"/>
          <a:ext cx="4443412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82" name="Equation" r:id="rId3" imgW="3327120" imgH="482400" progId="Equation.3">
                  <p:embed/>
                </p:oleObj>
              </mc:Choice>
              <mc:Fallback>
                <p:oleObj name="Equation" r:id="rId3" imgW="3327120" imgH="4824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4443412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81600" y="25146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where</a:t>
            </a:r>
            <a:endParaRPr lang="en-GB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118981"/>
              </p:ext>
            </p:extLst>
          </p:nvPr>
        </p:nvGraphicFramePr>
        <p:xfrm>
          <a:off x="6477000" y="2388637"/>
          <a:ext cx="1750204" cy="57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83" name="Equation" r:id="rId5" imgW="1244520" imgH="406080" progId="Equation.3">
                  <p:embed/>
                </p:oleObj>
              </mc:Choice>
              <mc:Fallback>
                <p:oleObj name="Equation" r:id="rId5" imgW="124452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0" y="2388637"/>
                        <a:ext cx="1750204" cy="571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644627"/>
              </p:ext>
            </p:extLst>
          </p:nvPr>
        </p:nvGraphicFramePr>
        <p:xfrm>
          <a:off x="2576524" y="3200400"/>
          <a:ext cx="375284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84" name="Equation" r:id="rId7" imgW="2501640" imgH="457200" progId="Equation.3">
                  <p:embed/>
                </p:oleObj>
              </mc:Choice>
              <mc:Fallback>
                <p:oleObj name="Equation" r:id="rId7" imgW="25016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76524" y="3200400"/>
                        <a:ext cx="375284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Arrow 1"/>
          <p:cNvSpPr/>
          <p:nvPr/>
        </p:nvSpPr>
        <p:spPr bwMode="auto">
          <a:xfrm>
            <a:off x="5791200" y="1676400"/>
            <a:ext cx="457200" cy="76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3657600" y="5898062"/>
            <a:ext cx="457200" cy="76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109847"/>
            <a:ext cx="891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Such GW is a probe of the </a:t>
            </a:r>
            <a:r>
              <a:rPr lang="en-GB" dirty="0" err="1" smtClean="0"/>
              <a:t>inflaton</a:t>
            </a:r>
            <a:r>
              <a:rPr lang="en-GB" dirty="0" smtClean="0"/>
              <a:t> potential and its couplings at the </a:t>
            </a:r>
            <a:r>
              <a:rPr lang="en-GB" dirty="0" smtClean="0">
                <a:solidFill>
                  <a:srgbClr val="FF0000"/>
                </a:solidFill>
              </a:rPr>
              <a:t>end of inflation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0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762000"/>
            <a:ext cx="8035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We used </a:t>
            </a:r>
            <a:r>
              <a:rPr lang="en-GB" dirty="0" err="1" smtClean="0"/>
              <a:t>HLattice</a:t>
            </a:r>
            <a:r>
              <a:rPr lang="en-GB" dirty="0" smtClean="0"/>
              <a:t> (developed by </a:t>
            </a:r>
            <a:r>
              <a:rPr lang="en-GB" dirty="0" err="1">
                <a:solidFill>
                  <a:srgbClr val="009900"/>
                </a:solidFill>
              </a:rPr>
              <a:t>Zhiqi</a:t>
            </a:r>
            <a:r>
              <a:rPr lang="en-GB" dirty="0">
                <a:solidFill>
                  <a:srgbClr val="009900"/>
                </a:solidFill>
              </a:rPr>
              <a:t> </a:t>
            </a:r>
            <a:r>
              <a:rPr lang="en-GB" dirty="0" smtClean="0">
                <a:solidFill>
                  <a:srgbClr val="009900"/>
                </a:solidFill>
              </a:rPr>
              <a:t>Huang (2007)</a:t>
            </a:r>
            <a:r>
              <a:rPr lang="en-GB" dirty="0" smtClean="0"/>
              <a:t>) to compute the GW </a:t>
            </a:r>
          </a:p>
          <a:p>
            <a:r>
              <a:rPr lang="en-GB" dirty="0"/>
              <a:t> </a:t>
            </a:r>
            <a:r>
              <a:rPr lang="en-GB" dirty="0" smtClean="0"/>
              <a:t>    spectrum produced by individual highest j modes as the preheat field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399" y="409545"/>
            <a:ext cx="5880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GW production from Preheating: Single Mode</a:t>
            </a:r>
            <a:endParaRPr lang="en-GB" sz="2000" b="1" dirty="0"/>
          </a:p>
        </p:txBody>
      </p:sp>
      <p:pic>
        <p:nvPicPr>
          <p:cNvPr id="436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3" y="1636256"/>
            <a:ext cx="6374177" cy="51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88670" y="3244334"/>
                <a:ext cx="315983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The gravitational wave from</a:t>
                </a:r>
              </a:p>
              <a:p>
                <a:r>
                  <a:rPr lang="en-GB" dirty="0">
                    <a:solidFill>
                      <a:srgbClr val="FF0000"/>
                    </a:solidFill>
                  </a:rPr>
                  <a:t>t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he gauge modes dominates </a:t>
                </a:r>
              </a:p>
              <a:p>
                <a:r>
                  <a:rPr lang="en-GB" dirty="0">
                    <a:solidFill>
                      <a:srgbClr val="FF0000"/>
                    </a:solidFill>
                  </a:rPr>
                  <a:t>o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ver the ones from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𝛽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b="0" dirty="0" smtClean="0">
                  <a:solidFill>
                    <a:srgbClr val="FF0000"/>
                  </a:solidFill>
                </a:endParaRPr>
              </a:p>
              <a:p>
                <a:r>
                  <a:rPr lang="en-GB" dirty="0" smtClean="0">
                    <a:solidFill>
                      <a:srgbClr val="FF0000"/>
                    </a:solidFill>
                  </a:rPr>
                  <a:t>modes.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670" y="3244334"/>
                <a:ext cx="3159839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737" t="-2538" r="-579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4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648" y="842285"/>
            <a:ext cx="4038600" cy="249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1199" y="457200"/>
                <a:ext cx="498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9" y="457200"/>
                <a:ext cx="49891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57900" y="2967382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900" y="2967382"/>
                <a:ext cx="3810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22457" y="1528085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Largest j Gauge modes</a:t>
            </a:r>
            <a:endParaRPr lang="en-GB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15681" y="3581400"/>
                <a:ext cx="498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81" y="3581400"/>
                <a:ext cx="49891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19800" y="61838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6183868"/>
                <a:ext cx="3810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400800" y="511706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Largest j beta mode</a:t>
            </a:r>
            <a:endParaRPr lang="en-GB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01961" y="1981200"/>
                <a:ext cx="79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ℓ=0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961" y="1981200"/>
                <a:ext cx="79861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42794" y="5562600"/>
                <a:ext cx="79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ℓ=0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794" y="5562600"/>
                <a:ext cx="798617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33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648" y="3962401"/>
            <a:ext cx="402015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1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45720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rgbClr val="000000"/>
                </a:solidFill>
              </a:rPr>
              <a:t>GW production from </a:t>
            </a:r>
            <a:r>
              <a:rPr lang="en-GB" sz="2000" b="1" dirty="0" smtClean="0">
                <a:solidFill>
                  <a:srgbClr val="000000"/>
                </a:solidFill>
              </a:rPr>
              <a:t>Preheating: Three largest j Gauge </a:t>
            </a:r>
            <a:r>
              <a:rPr lang="en-GB" sz="2000" b="1" dirty="0">
                <a:solidFill>
                  <a:srgbClr val="000000"/>
                </a:solidFill>
              </a:rPr>
              <a:t>Mode</a:t>
            </a:r>
          </a:p>
        </p:txBody>
      </p:sp>
      <p:pic>
        <p:nvPicPr>
          <p:cNvPr id="4331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76" y="857310"/>
            <a:ext cx="6013450" cy="526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37446" y="3048000"/>
            <a:ext cx="2895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The signal may be seen</a:t>
            </a:r>
          </a:p>
          <a:p>
            <a:r>
              <a:rPr lang="en-GB" sz="1600" dirty="0" smtClean="0"/>
              <a:t>in HFGW detectors that </a:t>
            </a:r>
          </a:p>
          <a:p>
            <a:r>
              <a:rPr lang="en-GB" sz="1600" dirty="0" smtClean="0"/>
              <a:t>probe the GHz band</a:t>
            </a:r>
            <a:endParaRPr lang="en-GB" sz="1600" dirty="0"/>
          </a:p>
          <a:p>
            <a:r>
              <a:rPr lang="en-GB" sz="1600" dirty="0" smtClean="0">
                <a:solidFill>
                  <a:srgbClr val="009900"/>
                </a:solidFill>
              </a:rPr>
              <a:t>Birmingham HFGW detector</a:t>
            </a:r>
          </a:p>
          <a:p>
            <a:r>
              <a:rPr lang="en-GB" sz="1600" dirty="0" smtClean="0">
                <a:solidFill>
                  <a:schemeClr val="accent5">
                    <a:lumMod val="10000"/>
                  </a:schemeClr>
                </a:solidFill>
              </a:rPr>
              <a:t>or </a:t>
            </a:r>
          </a:p>
          <a:p>
            <a:r>
              <a:rPr lang="en-GB" sz="1600" dirty="0">
                <a:solidFill>
                  <a:srgbClr val="009900"/>
                </a:solidFill>
              </a:rPr>
              <a:t>INFN Genoa </a:t>
            </a:r>
            <a:r>
              <a:rPr lang="en-GB" sz="1600" dirty="0" smtClean="0">
                <a:solidFill>
                  <a:srgbClr val="009900"/>
                </a:solidFill>
              </a:rPr>
              <a:t>HFGW </a:t>
            </a:r>
            <a:r>
              <a:rPr lang="en-GB" sz="1600" dirty="0">
                <a:solidFill>
                  <a:srgbClr val="009900"/>
                </a:solidFill>
              </a:rPr>
              <a:t>resonant antenna </a:t>
            </a:r>
          </a:p>
          <a:p>
            <a:endParaRPr lang="en-GB" sz="1600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201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Conclusions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" y="1026695"/>
            <a:ext cx="9007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M-</a:t>
            </a:r>
            <a:r>
              <a:rPr lang="en-US" dirty="0" err="1"/>
              <a:t>flation</a:t>
            </a:r>
            <a:r>
              <a:rPr lang="en-US" dirty="0"/>
              <a:t> </a:t>
            </a:r>
            <a:r>
              <a:rPr lang="en-US" dirty="0" smtClean="0"/>
              <a:t> solves </a:t>
            </a:r>
            <a:r>
              <a:rPr lang="en-US" dirty="0"/>
              <a:t>the</a:t>
            </a:r>
            <a:r>
              <a:rPr lang="en-US" dirty="0">
                <a:solidFill>
                  <a:srgbClr val="FF0000"/>
                </a:solidFill>
              </a:rPr>
              <a:t> fine-tunings </a:t>
            </a:r>
            <a:r>
              <a:rPr lang="en-US" dirty="0"/>
              <a:t>associated</a:t>
            </a:r>
            <a:r>
              <a:rPr lang="en-US" dirty="0">
                <a:solidFill>
                  <a:srgbClr val="FF0000"/>
                </a:solidFill>
              </a:rPr>
              <a:t> with chaotic inflation</a:t>
            </a:r>
            <a:r>
              <a:rPr lang="en-US" dirty="0"/>
              <a:t> couplings and produce </a:t>
            </a:r>
            <a:r>
              <a:rPr lang="en-US" dirty="0">
                <a:solidFill>
                  <a:srgbClr val="FF0000"/>
                </a:solidFill>
              </a:rPr>
              <a:t>super-</a:t>
            </a:r>
            <a:r>
              <a:rPr lang="en-US" dirty="0" err="1">
                <a:solidFill>
                  <a:srgbClr val="FF0000"/>
                </a:solidFill>
              </a:rPr>
              <a:t>Planckian</a:t>
            </a:r>
            <a:r>
              <a:rPr lang="en-US" dirty="0">
                <a:solidFill>
                  <a:srgbClr val="FF0000"/>
                </a:solidFill>
              </a:rPr>
              <a:t> effective field excursions</a:t>
            </a:r>
            <a:r>
              <a:rPr lang="en-US" dirty="0"/>
              <a:t> during inflation.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324" y="3325261"/>
            <a:ext cx="9007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 Matrix </a:t>
            </a:r>
            <a:r>
              <a:rPr lang="en-US" dirty="0"/>
              <a:t>nature of the fields </a:t>
            </a:r>
            <a:r>
              <a:rPr lang="en-US" dirty="0" smtClean="0"/>
              <a:t>suggests  </a:t>
            </a:r>
            <a:r>
              <a:rPr lang="en-US" dirty="0" err="1" smtClean="0">
                <a:solidFill>
                  <a:srgbClr val="FF0000"/>
                </a:solidFill>
              </a:rPr>
              <a:t>isocurvature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productions</a:t>
            </a:r>
            <a:r>
              <a:rPr lang="en-US" dirty="0"/>
              <a:t> at the CMB scales.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92240" y="4419600"/>
            <a:ext cx="7920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ierarchical mass structure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err="1"/>
              <a:t>isocurvature</a:t>
            </a:r>
            <a:r>
              <a:rPr lang="en-US" dirty="0"/>
              <a:t> modes, one can avoid the 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“beyond-the-cutoff” </a:t>
            </a:r>
            <a:r>
              <a:rPr lang="en-US" dirty="0" smtClean="0"/>
              <a:t>problem</a:t>
            </a:r>
            <a:r>
              <a:rPr lang="en-US" dirty="0"/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122838" y="2353270"/>
            <a:ext cx="83567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 M-</a:t>
            </a:r>
            <a:r>
              <a:rPr lang="en-US" dirty="0" err="1" smtClean="0"/>
              <a:t>flation</a:t>
            </a:r>
            <a:r>
              <a:rPr lang="en-US" dirty="0" smtClean="0"/>
              <a:t> </a:t>
            </a:r>
            <a:r>
              <a:rPr lang="en-US" dirty="0"/>
              <a:t>which is qualitatively </a:t>
            </a:r>
            <a:r>
              <a:rPr lang="en-US" dirty="0">
                <a:solidFill>
                  <a:srgbClr val="FF0000"/>
                </a:solidFill>
              </a:rPr>
              <a:t>new third venue</a:t>
            </a:r>
            <a:r>
              <a:rPr lang="en-US" dirty="0"/>
              <a:t> within string </a:t>
            </a:r>
            <a:r>
              <a:rPr lang="en-US" dirty="0" smtClean="0"/>
              <a:t>theory inflationary  </a:t>
            </a:r>
          </a:p>
          <a:p>
            <a:r>
              <a:rPr lang="en-US" dirty="0" smtClean="0"/>
              <a:t>  model-building </a:t>
            </a:r>
            <a:r>
              <a:rPr lang="en-US" dirty="0"/>
              <a:t>using the internal matrix degrees of freedom.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21075" y="5334000"/>
            <a:ext cx="556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006600"/>
                </a:solidFill>
              </a:rPr>
              <a:t>A.A., M.M. Sheikh-</a:t>
            </a:r>
            <a:r>
              <a:rPr lang="en-US" sz="1200" dirty="0" err="1">
                <a:solidFill>
                  <a:srgbClr val="006600"/>
                </a:solidFill>
              </a:rPr>
              <a:t>Jabbari</a:t>
            </a:r>
            <a:r>
              <a:rPr lang="en-US" sz="1200" dirty="0">
                <a:solidFill>
                  <a:srgbClr val="006600"/>
                </a:solidFill>
              </a:rPr>
              <a:t>, JCAP 1106 (2011) </a:t>
            </a:r>
            <a:r>
              <a:rPr lang="en-US" sz="1200" dirty="0" smtClean="0">
                <a:solidFill>
                  <a:srgbClr val="006600"/>
                </a:solidFill>
              </a:rPr>
              <a:t>014, arXiv:1101.0048 </a:t>
            </a:r>
            <a:r>
              <a:rPr lang="en-US" sz="1200" dirty="0">
                <a:solidFill>
                  <a:srgbClr val="006600"/>
                </a:solidFill>
              </a:rPr>
              <a:t>[</a:t>
            </a:r>
            <a:r>
              <a:rPr lang="en-US" sz="1200" dirty="0" err="1">
                <a:solidFill>
                  <a:srgbClr val="006600"/>
                </a:solidFill>
              </a:rPr>
              <a:t>hep-th</a:t>
            </a:r>
            <a:r>
              <a:rPr lang="en-US" sz="1200" dirty="0">
                <a:solidFill>
                  <a:srgbClr val="0066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627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201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Conclusions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6199" y="3238500"/>
            <a:ext cx="88655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M-</a:t>
            </a:r>
            <a:r>
              <a:rPr lang="en-US" dirty="0" err="1" smtClean="0"/>
              <a:t>flation</a:t>
            </a:r>
            <a:r>
              <a:rPr lang="en-US" dirty="0" smtClean="0"/>
              <a:t> </a:t>
            </a:r>
            <a:r>
              <a:rPr lang="en-US" dirty="0"/>
              <a:t>has a natural </a:t>
            </a:r>
            <a:r>
              <a:rPr lang="en-US" dirty="0">
                <a:solidFill>
                  <a:srgbClr val="FF0000"/>
                </a:solidFill>
              </a:rPr>
              <a:t>built-in mechanism of preheating</a:t>
            </a:r>
            <a:r>
              <a:rPr lang="en-US" dirty="0"/>
              <a:t> </a:t>
            </a:r>
            <a:r>
              <a:rPr lang="en-US" dirty="0" smtClean="0"/>
              <a:t>around the </a:t>
            </a:r>
            <a:r>
              <a:rPr lang="en-US" dirty="0" smtClean="0">
                <a:solidFill>
                  <a:srgbClr val="FF0000"/>
                </a:solidFill>
              </a:rPr>
              <a:t>SUSY vacuum</a:t>
            </a:r>
            <a:r>
              <a:rPr lang="en-US" dirty="0" smtClean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76200" y="1219200"/>
                <a:ext cx="16992152" cy="10529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 dirty="0" smtClean="0"/>
                  <a:t> Interactions </a:t>
                </a:r>
                <a:r>
                  <a:rPr lang="en-US" dirty="0"/>
                  <a:t>of the graviton with the scalar field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𝑝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𝑅</m:t>
                    </m:r>
                    <m:r>
                      <a:rPr lang="en-GB" b="0" i="0" smtClean="0">
                        <a:latin typeface="Cambria Math"/>
                      </a:rPr>
                      <m:t>           </m:t>
                    </m:r>
                    <m:r>
                      <a:rPr lang="en-GB" b="0" i="1" smtClean="0">
                        <a:latin typeface="Cambria Math"/>
                      </a:rPr>
                      <m:t>𝜂</m:t>
                    </m:r>
                    <m:r>
                      <a:rPr lang="en-GB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problem if</a:t>
                </a:r>
              </a:p>
              <a:p>
                <a:pPr>
                  <a:buFontTx/>
                  <a:buChar char="•"/>
                </a:pPr>
                <a:endParaRPr lang="en-US" sz="1200" dirty="0">
                  <a:solidFill>
                    <a:srgbClr val="FF000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 </a:t>
                </a:r>
                <a:r>
                  <a:rPr lang="en-US" dirty="0" smtClean="0"/>
                  <a:t>In many-field models like M-</a:t>
                </a:r>
                <a:r>
                  <a:rPr lang="en-US" dirty="0" err="1" smtClean="0"/>
                  <a:t>flation</a:t>
                </a:r>
                <a:r>
                  <a:rPr lang="en-US" dirty="0" smtClean="0"/>
                  <a:t>, the problem can be avoided</a:t>
                </a:r>
                <a:r>
                  <a:rPr lang="en-US" sz="1200" dirty="0" smtClean="0">
                    <a:solidFill>
                      <a:srgbClr val="FF0000"/>
                    </a:solidFill>
                  </a:rPr>
                  <a:t>                                                 </a:t>
                </a:r>
                <a:r>
                  <a:rPr lang="en-US" sz="1200" dirty="0" smtClean="0">
                    <a:solidFill>
                      <a:srgbClr val="009900"/>
                    </a:solidFill>
                  </a:rPr>
                  <a:t>                                                                                                                                                                                       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219200"/>
                <a:ext cx="16992152" cy="1052917"/>
              </a:xfrm>
              <a:prstGeom prst="rect">
                <a:avLst/>
              </a:prstGeom>
              <a:blipFill rotWithShape="1">
                <a:blip r:embed="rId2"/>
                <a:stretch>
                  <a:fillRect l="-251" b="-86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 bwMode="auto">
          <a:xfrm>
            <a:off x="5791200" y="1524000"/>
            <a:ext cx="304800" cy="45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0" y="1295400"/>
                <a:ext cx="105368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Λ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𝑝𝑙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295400"/>
                <a:ext cx="1053685" cy="390748"/>
              </a:xfrm>
              <a:prstGeom prst="rect">
                <a:avLst/>
              </a:prstGeom>
              <a:blipFill rotWithShape="1"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37314" y="2438400"/>
                <a:ext cx="1053685" cy="664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Λ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𝑝𝑙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314" y="2438400"/>
                <a:ext cx="1053685" cy="6647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3820" y="4267200"/>
            <a:ext cx="9107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  The </a:t>
            </a:r>
            <a:r>
              <a:rPr lang="en-US" dirty="0"/>
              <a:t>parametric resonance produces large </a:t>
            </a:r>
            <a:r>
              <a:rPr lang="en-US" dirty="0">
                <a:solidFill>
                  <a:srgbClr val="FF0000"/>
                </a:solidFill>
              </a:rPr>
              <a:t>GHz frequency</a:t>
            </a:r>
            <a:r>
              <a:rPr lang="en-US" dirty="0"/>
              <a:t> </a:t>
            </a:r>
            <a:r>
              <a:rPr lang="en-US" dirty="0" smtClean="0"/>
              <a:t>GW  </a:t>
            </a:r>
            <a:r>
              <a:rPr lang="en-US" dirty="0"/>
              <a:t>which could be </a:t>
            </a:r>
            <a:r>
              <a:rPr lang="en-US" dirty="0" smtClean="0"/>
              <a:t>seen</a:t>
            </a:r>
          </a:p>
          <a:p>
            <a:r>
              <a:rPr lang="en-US" dirty="0" smtClean="0"/>
              <a:t>    by </a:t>
            </a:r>
            <a:r>
              <a:rPr lang="en-US" dirty="0"/>
              <a:t>ultra-high frequency gravitational probes </a:t>
            </a:r>
            <a:r>
              <a:rPr lang="en-US" dirty="0" smtClean="0"/>
              <a:t>like </a:t>
            </a:r>
            <a:r>
              <a:rPr lang="en-US" dirty="0" smtClean="0">
                <a:solidFill>
                  <a:srgbClr val="FF0000"/>
                </a:solidFill>
              </a:rPr>
              <a:t>Birmingham </a:t>
            </a:r>
            <a:r>
              <a:rPr lang="en-US" dirty="0" smtClean="0"/>
              <a:t>or the one at </a:t>
            </a:r>
            <a:r>
              <a:rPr lang="en-US" dirty="0" smtClean="0">
                <a:solidFill>
                  <a:srgbClr val="FF0000"/>
                </a:solidFill>
              </a:rPr>
              <a:t>INFN, 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Genoa.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733800"/>
            <a:ext cx="924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 smtClean="0">
                <a:solidFill>
                  <a:srgbClr val="FF0000"/>
                </a:solidFill>
              </a:rPr>
              <a:t>couplings</a:t>
            </a:r>
            <a:r>
              <a:rPr lang="en-GB" dirty="0" smtClean="0"/>
              <a:t> of the preheat fields are related to self couplings of </a:t>
            </a:r>
            <a:r>
              <a:rPr lang="en-GB" dirty="0" err="1" smtClean="0"/>
              <a:t>inflaton</a:t>
            </a:r>
            <a:r>
              <a:rPr lang="en-GB" dirty="0" smtClean="0"/>
              <a:t>, thus </a:t>
            </a:r>
            <a:r>
              <a:rPr lang="en-GB" dirty="0" smtClean="0">
                <a:solidFill>
                  <a:srgbClr val="FF0000"/>
                </a:solidFill>
              </a:rPr>
              <a:t>known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60703" y="2539934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 err="1">
                <a:solidFill>
                  <a:srgbClr val="009900"/>
                </a:solidFill>
              </a:rPr>
              <a:t>Ashoorioon</a:t>
            </a:r>
            <a:r>
              <a:rPr lang="en-US" sz="1200" dirty="0">
                <a:solidFill>
                  <a:srgbClr val="009900"/>
                </a:solidFill>
              </a:rPr>
              <a:t>, </a:t>
            </a:r>
            <a:r>
              <a:rPr lang="en-US" sz="1200" dirty="0" err="1">
                <a:solidFill>
                  <a:srgbClr val="009900"/>
                </a:solidFill>
              </a:rPr>
              <a:t>Danielsson</a:t>
            </a:r>
            <a:r>
              <a:rPr lang="en-US" sz="1200" dirty="0">
                <a:solidFill>
                  <a:srgbClr val="009900"/>
                </a:solidFill>
              </a:rPr>
              <a:t>, Sheikh-</a:t>
            </a:r>
            <a:r>
              <a:rPr lang="en-US" sz="1200" dirty="0" err="1">
                <a:solidFill>
                  <a:srgbClr val="009900"/>
                </a:solidFill>
              </a:rPr>
              <a:t>Jabbari</a:t>
            </a:r>
            <a:r>
              <a:rPr lang="en-US" sz="1200" dirty="0">
                <a:solidFill>
                  <a:srgbClr val="009900"/>
                </a:solidFill>
              </a:rPr>
              <a:t>, </a:t>
            </a:r>
            <a:endParaRPr lang="en-US" sz="1200" dirty="0" smtClean="0">
              <a:solidFill>
                <a:srgbClr val="009900"/>
              </a:solidFill>
            </a:endParaRPr>
          </a:p>
          <a:p>
            <a:pPr lvl="0"/>
            <a:r>
              <a:rPr lang="en-US" sz="1200" dirty="0" err="1" smtClean="0">
                <a:solidFill>
                  <a:srgbClr val="009900"/>
                </a:solidFill>
              </a:rPr>
              <a:t>Phys.Lett</a:t>
            </a:r>
            <a:r>
              <a:rPr lang="en-US" sz="1200" dirty="0">
                <a:solidFill>
                  <a:srgbClr val="009900"/>
                </a:solidFill>
              </a:rPr>
              <a:t>. B713 (2012)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" y="5098614"/>
            <a:ext cx="485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Other signatures in this inflationary region: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62000" y="5488961"/>
                <a:ext cx="6108019" cy="1072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GB" dirty="0" smtClean="0">
                    <a:solidFill>
                      <a:srgbClr val="FF0000"/>
                    </a:solidFill>
                  </a:rPr>
                  <a:t>Observable GW </a:t>
                </a:r>
                <a:r>
                  <a:rPr lang="en-GB" dirty="0" smtClean="0"/>
                  <a:t>at cosmological scales with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=0.048.</m:t>
                    </m:r>
                  </m:oMath>
                </a14:m>
                <a:endParaRPr lang="en-GB" b="0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en-GB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dirty="0" err="1" smtClean="0">
                    <a:solidFill>
                      <a:srgbClr val="FF0000"/>
                    </a:solidFill>
                  </a:rPr>
                  <a:t>Iscocurvature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 perturbations</a:t>
                </a:r>
                <a:r>
                  <a:rPr lang="en-GB" dirty="0" smtClean="0"/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den>
                    </m:f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≃5×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.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488961"/>
                <a:ext cx="6108019" cy="1072473"/>
              </a:xfrm>
              <a:prstGeom prst="rect">
                <a:avLst/>
              </a:prstGeom>
              <a:blipFill rotWithShape="1">
                <a:blip r:embed="rId5"/>
                <a:stretch>
                  <a:fillRect l="-599" t="-28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2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971800" y="2743200"/>
            <a:ext cx="27908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6600" b="1">
                <a:solidFill>
                  <a:srgbClr val="FF0000"/>
                </a:solidFill>
                <a:latin typeface="Kunstler Script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475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65125" y="420688"/>
            <a:ext cx="195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Introduction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6200" y="917575"/>
            <a:ext cx="5622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Planck data </a:t>
            </a:r>
            <a:r>
              <a:rPr lang="en-US" dirty="0"/>
              <a:t>strongly supports the idea of </a:t>
            </a:r>
            <a:r>
              <a:rPr lang="en-US" dirty="0" smtClean="0"/>
              <a:t>inflation</a:t>
            </a:r>
            <a:endParaRPr lang="en-US" dirty="0"/>
          </a:p>
        </p:txBody>
      </p:sp>
      <p:sp>
        <p:nvSpPr>
          <p:cNvPr id="54307" name="Text Box 35"/>
          <p:cNvSpPr txBox="1">
            <a:spLocks noChangeArrowheads="1"/>
          </p:cNvSpPr>
          <p:nvPr/>
        </p:nvSpPr>
        <p:spPr bwMode="auto">
          <a:xfrm>
            <a:off x="282575" y="2945050"/>
            <a:ext cx="87090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To embed such a model in </a:t>
            </a:r>
            <a:r>
              <a:rPr lang="en-US" dirty="0" err="1"/>
              <a:t>supergravity</a:t>
            </a:r>
            <a:r>
              <a:rPr lang="en-US" dirty="0"/>
              <a:t>, one has to insure the flatness of the </a:t>
            </a:r>
            <a:r>
              <a:rPr lang="en-US" dirty="0" smtClean="0"/>
              <a:t>theory on scales                                                              </a:t>
            </a:r>
            <a:r>
              <a:rPr lang="en-US" sz="1600" dirty="0" err="1" smtClean="0">
                <a:solidFill>
                  <a:srgbClr val="006600"/>
                </a:solidFill>
              </a:rPr>
              <a:t>Lyth</a:t>
            </a:r>
            <a:r>
              <a:rPr lang="en-US" sz="1600" dirty="0" smtClean="0">
                <a:solidFill>
                  <a:srgbClr val="006600"/>
                </a:solidFill>
              </a:rPr>
              <a:t> </a:t>
            </a:r>
            <a:r>
              <a:rPr lang="en-US" sz="1600" dirty="0">
                <a:solidFill>
                  <a:srgbClr val="006600"/>
                </a:solidFill>
              </a:rPr>
              <a:t>(1997)</a:t>
            </a:r>
            <a:endParaRPr lang="en-US" dirty="0"/>
          </a:p>
          <a:p>
            <a:endParaRPr lang="en-US" sz="2400" dirty="0"/>
          </a:p>
        </p:txBody>
      </p:sp>
      <p:sp>
        <p:nvSpPr>
          <p:cNvPr id="54308" name="Text Box 36"/>
          <p:cNvSpPr txBox="1">
            <a:spLocks noChangeArrowheads="1"/>
          </p:cNvSpPr>
          <p:nvPr/>
        </p:nvSpPr>
        <p:spPr bwMode="auto">
          <a:xfrm>
            <a:off x="244525" y="4191000"/>
            <a:ext cx="88137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In </a:t>
            </a:r>
            <a:r>
              <a:rPr lang="en-US" dirty="0" err="1"/>
              <a:t>supergravity</a:t>
            </a:r>
            <a:r>
              <a:rPr lang="en-US" dirty="0"/>
              <a:t> and </a:t>
            </a:r>
            <a:r>
              <a:rPr lang="en-US" dirty="0" smtClean="0"/>
              <a:t>stringy, </a:t>
            </a:r>
            <a:r>
              <a:rPr lang="en-US" dirty="0"/>
              <a:t>one usually finds the size of </a:t>
            </a:r>
            <a:r>
              <a:rPr lang="en-US" dirty="0" smtClean="0"/>
              <a:t>the region in </a:t>
            </a:r>
            <a:r>
              <a:rPr lang="en-US" dirty="0"/>
              <a:t>which inflation can happen to be </a:t>
            </a:r>
            <a:r>
              <a:rPr lang="en-US" dirty="0" smtClean="0"/>
              <a:t>much smaller than  </a:t>
            </a:r>
            <a:endParaRPr lang="en-US" dirty="0"/>
          </a:p>
        </p:txBody>
      </p:sp>
      <p:graphicFrame>
        <p:nvGraphicFramePr>
          <p:cNvPr id="5430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248000"/>
              </p:ext>
            </p:extLst>
          </p:nvPr>
        </p:nvGraphicFramePr>
        <p:xfrm>
          <a:off x="5469652" y="4481731"/>
          <a:ext cx="457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30" name="Equation" r:id="rId3" imgW="291960" imgH="241200" progId="Equation.3">
                  <p:embed/>
                </p:oleObj>
              </mc:Choice>
              <mc:Fallback>
                <p:oleObj name="Equation" r:id="rId3" imgW="291960" imgH="2412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9652" y="4481731"/>
                        <a:ext cx="457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13" name="Text Box 41"/>
          <p:cNvSpPr txBox="1">
            <a:spLocks noChangeArrowheads="1"/>
          </p:cNvSpPr>
          <p:nvPr/>
        </p:nvSpPr>
        <p:spPr bwMode="auto">
          <a:xfrm>
            <a:off x="6232525" y="4852405"/>
            <a:ext cx="282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6600"/>
                </a:solidFill>
              </a:rPr>
              <a:t>McAllister &amp; Baumann (2007)</a:t>
            </a:r>
          </a:p>
        </p:txBody>
      </p:sp>
      <p:sp>
        <p:nvSpPr>
          <p:cNvPr id="54314" name="Text Box 42"/>
          <p:cNvSpPr txBox="1">
            <a:spLocks noChangeArrowheads="1"/>
          </p:cNvSpPr>
          <p:nvPr/>
        </p:nvSpPr>
        <p:spPr bwMode="auto">
          <a:xfrm>
            <a:off x="89034" y="5213018"/>
            <a:ext cx="883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I  focus on </a:t>
            </a:r>
            <a:r>
              <a:rPr lang="en-US" dirty="0" smtClean="0">
                <a:solidFill>
                  <a:srgbClr val="FF0000"/>
                </a:solidFill>
              </a:rPr>
              <a:t>M-</a:t>
            </a:r>
            <a:r>
              <a:rPr lang="en-US" dirty="0" err="1" smtClean="0">
                <a:solidFill>
                  <a:srgbClr val="FF0000"/>
                </a:solidFill>
              </a:rPr>
              <a:t>flation</a:t>
            </a:r>
            <a:r>
              <a:rPr lang="en-US" dirty="0" smtClean="0"/>
              <a:t> that uses Matrices as </a:t>
            </a:r>
            <a:r>
              <a:rPr lang="en-US" dirty="0" err="1" smtClean="0"/>
              <a:t>inflaton</a:t>
            </a:r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" y="1371600"/>
                <a:ext cx="9220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𝑟</m:t>
                    </m:r>
                    <m:r>
                      <a:rPr lang="en-GB" b="0" i="0" dirty="0" smtClean="0">
                        <a:latin typeface="Cambria Math"/>
                      </a:rPr>
                      <m:t>≤</m:t>
                    </m:r>
                    <m:r>
                      <a:rPr lang="en-GB" b="0" i="1" dirty="0" smtClean="0">
                        <a:latin typeface="Cambria Math"/>
                      </a:rPr>
                      <m:t>0.11 </m:t>
                    </m:r>
                    <m:d>
                      <m:d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/>
                          </a:rPr>
                          <m:t>%95 </m:t>
                        </m:r>
                        <m:r>
                          <a:rPr lang="en-GB" b="0" i="1" dirty="0" smtClean="0">
                            <a:latin typeface="Cambria Math"/>
                          </a:rPr>
                          <m:t>𝐶𝐿</m:t>
                        </m:r>
                      </m:e>
                    </m:d>
                  </m:oMath>
                </a14:m>
                <a:r>
                  <a:rPr lang="en-GB" dirty="0" smtClean="0"/>
                  <a:t> which  puts some favourite models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in trouble, considering Bunch-Davies vacuum. </a:t>
                </a:r>
              </a:p>
              <a:p>
                <a:r>
                  <a:rPr lang="en-GB" dirty="0" smtClean="0"/>
                  <a:t>       </a:t>
                </a:r>
                <a:r>
                  <a:rPr lang="en-GB" sz="1400" dirty="0" smtClean="0">
                    <a:solidFill>
                      <a:srgbClr val="006600"/>
                    </a:solidFill>
                  </a:rPr>
                  <a:t>                                                                       c.f. </a:t>
                </a:r>
                <a:r>
                  <a:rPr lang="en-GB" sz="1400" dirty="0" err="1" smtClean="0">
                    <a:solidFill>
                      <a:srgbClr val="006600"/>
                    </a:solidFill>
                  </a:rPr>
                  <a:t>Ashoorioon</a:t>
                </a:r>
                <a:r>
                  <a:rPr lang="en-GB" sz="1400" dirty="0" smtClean="0">
                    <a:solidFill>
                      <a:srgbClr val="006600"/>
                    </a:solidFill>
                  </a:rPr>
                  <a:t>, </a:t>
                </a:r>
                <a:r>
                  <a:rPr lang="en-GB" sz="1400" dirty="0" err="1" smtClean="0">
                    <a:solidFill>
                      <a:srgbClr val="006600"/>
                    </a:solidFill>
                  </a:rPr>
                  <a:t>Dimopoulos</a:t>
                </a:r>
                <a:r>
                  <a:rPr lang="en-GB" sz="1400" dirty="0" smtClean="0">
                    <a:solidFill>
                      <a:srgbClr val="006600"/>
                    </a:solidFill>
                  </a:rPr>
                  <a:t>, Sheikh-</a:t>
                </a:r>
                <a:r>
                  <a:rPr lang="en-GB" sz="1400" dirty="0" err="1" smtClean="0">
                    <a:solidFill>
                      <a:srgbClr val="006600"/>
                    </a:solidFill>
                  </a:rPr>
                  <a:t>Jabbari</a:t>
                </a:r>
                <a:r>
                  <a:rPr lang="en-GB" sz="1400" dirty="0">
                    <a:solidFill>
                      <a:srgbClr val="006600"/>
                    </a:solidFill>
                  </a:rPr>
                  <a:t> </a:t>
                </a:r>
                <a:r>
                  <a:rPr lang="en-GB" sz="1400" dirty="0" smtClean="0">
                    <a:solidFill>
                      <a:srgbClr val="006600"/>
                    </a:solidFill>
                  </a:rPr>
                  <a:t>&amp; </a:t>
                </a:r>
                <a:r>
                  <a:rPr lang="en-GB" sz="1400" dirty="0" err="1" smtClean="0">
                    <a:solidFill>
                      <a:srgbClr val="006600"/>
                    </a:solidFill>
                  </a:rPr>
                  <a:t>Shiu</a:t>
                </a:r>
                <a:r>
                  <a:rPr lang="en-GB" sz="1400" dirty="0" smtClean="0">
                    <a:solidFill>
                      <a:srgbClr val="006600"/>
                    </a:solidFill>
                  </a:rPr>
                  <a:t> (2013)</a:t>
                </a:r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371600"/>
                <a:ext cx="922020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463" t="-3311" b="-4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2450068"/>
                <a:ext cx="8589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GB" dirty="0" smtClean="0"/>
                  <a:t>Still any detection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𝑟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≥0.01</m:t>
                    </m:r>
                  </m:oMath>
                </a14:m>
                <a:r>
                  <a:rPr lang="en-GB" dirty="0" smtClean="0"/>
                  <a:t> poses theoretical  model-building challenges: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450068"/>
                <a:ext cx="858908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49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600" y="3505200"/>
                <a:ext cx="2329997" cy="719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𝑝𝑙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&gt;1.06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0.01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505200"/>
                <a:ext cx="2329997" cy="7193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76200" y="5848770"/>
            <a:ext cx="86805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Embedded preheating  in some regions         </a:t>
            </a:r>
            <a:r>
              <a:rPr lang="en-US" dirty="0" smtClean="0">
                <a:solidFill>
                  <a:srgbClr val="FF0000"/>
                </a:solidFill>
              </a:rPr>
              <a:t>high frequency gravitational waves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3603272"/>
            <a:ext cx="3089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6600"/>
                </a:solidFill>
                <a:latin typeface="Arial"/>
              </a:rPr>
              <a:t>c.f. </a:t>
            </a:r>
            <a:r>
              <a:rPr lang="en-GB" sz="1400" dirty="0" err="1" smtClean="0">
                <a:solidFill>
                  <a:srgbClr val="006600"/>
                </a:solidFill>
                <a:latin typeface="Arial"/>
              </a:rPr>
              <a:t>Choudhury</a:t>
            </a:r>
            <a:r>
              <a:rPr lang="en-GB" sz="1400" dirty="0" smtClean="0">
                <a:solidFill>
                  <a:srgbClr val="006600"/>
                </a:solidFill>
                <a:latin typeface="Arial"/>
              </a:rPr>
              <a:t> &amp; </a:t>
            </a:r>
            <a:r>
              <a:rPr lang="en-GB" sz="1400" dirty="0" err="1" smtClean="0">
                <a:solidFill>
                  <a:srgbClr val="006600"/>
                </a:solidFill>
                <a:latin typeface="Arial"/>
              </a:rPr>
              <a:t>Mazumdar</a:t>
            </a:r>
            <a:r>
              <a:rPr lang="en-GB" sz="1400" dirty="0" smtClean="0">
                <a:solidFill>
                  <a:srgbClr val="006600"/>
                </a:solidFill>
                <a:latin typeface="Arial"/>
              </a:rPr>
              <a:t> (2013)</a:t>
            </a:r>
            <a:endParaRPr lang="en-GB" sz="1400" dirty="0">
              <a:solidFill>
                <a:srgbClr val="006600"/>
              </a:solidFill>
              <a:latin typeface="Arial"/>
            </a:endParaRPr>
          </a:p>
          <a:p>
            <a:endParaRPr lang="en-GB" sz="1400" dirty="0">
              <a:solidFill>
                <a:srgbClr val="006600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4578250" y="5935488"/>
            <a:ext cx="353493" cy="19589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Text Box 2"/>
          <p:cNvSpPr txBox="1">
            <a:spLocks noChangeArrowheads="1"/>
          </p:cNvSpPr>
          <p:nvPr/>
        </p:nvSpPr>
        <p:spPr bwMode="auto">
          <a:xfrm>
            <a:off x="447675" y="428625"/>
            <a:ext cx="2414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b="1">
                <a:solidFill>
                  <a:srgbClr val="FF0000"/>
                </a:solidFill>
              </a:rPr>
              <a:t> Gauged M-flation</a:t>
            </a: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082433"/>
              </p:ext>
            </p:extLst>
          </p:nvPr>
        </p:nvGraphicFramePr>
        <p:xfrm>
          <a:off x="355600" y="5051425"/>
          <a:ext cx="64770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0" name="Equation" r:id="rId3" imgW="4927320" imgH="482400" progId="Equation.3">
                  <p:embed/>
                </p:oleObj>
              </mc:Choice>
              <mc:Fallback>
                <p:oleObj name="Equation" r:id="rId3" imgW="4927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5051425"/>
                        <a:ext cx="647700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Text Box 6"/>
          <p:cNvSpPr txBox="1">
            <a:spLocks noChangeArrowheads="1"/>
          </p:cNvSpPr>
          <p:nvPr/>
        </p:nvSpPr>
        <p:spPr bwMode="auto">
          <a:xfrm>
            <a:off x="7137400" y="5199062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solidFill>
                  <a:srgbClr val="009900"/>
                </a:solidFill>
              </a:rPr>
              <a:t>Myers (1999)</a:t>
            </a:r>
          </a:p>
        </p:txBody>
      </p:sp>
      <p:graphicFrame>
        <p:nvGraphicFramePr>
          <p:cNvPr id="92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084816"/>
              </p:ext>
            </p:extLst>
          </p:nvPr>
        </p:nvGraphicFramePr>
        <p:xfrm>
          <a:off x="508000" y="5791200"/>
          <a:ext cx="18288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1" name="Equation" r:id="rId5" imgW="1384200" imgH="241200" progId="Equation.3">
                  <p:embed/>
                </p:oleObj>
              </mc:Choice>
              <mc:Fallback>
                <p:oleObj name="Equation" r:id="rId5" imgW="1384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5791200"/>
                        <a:ext cx="182880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887014"/>
              </p:ext>
            </p:extLst>
          </p:nvPr>
        </p:nvGraphicFramePr>
        <p:xfrm>
          <a:off x="3556000" y="5837237"/>
          <a:ext cx="12192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2" name="Equation" r:id="rId7" imgW="1028520" imgH="203040" progId="Equation.3">
                  <p:embed/>
                </p:oleObj>
              </mc:Choice>
              <mc:Fallback>
                <p:oleObj name="Equation" r:id="rId7" imgW="1028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5837237"/>
                        <a:ext cx="121920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592398"/>
              </p:ext>
            </p:extLst>
          </p:nvPr>
        </p:nvGraphicFramePr>
        <p:xfrm>
          <a:off x="7137400" y="5815012"/>
          <a:ext cx="12192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3" name="Equation" r:id="rId9" imgW="863280" imgH="203040" progId="Equation.3">
                  <p:embed/>
                </p:oleObj>
              </mc:Choice>
              <mc:Fallback>
                <p:oleObj name="Equation" r:id="rId9" imgW="863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5815012"/>
                        <a:ext cx="1219200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837382"/>
              </p:ext>
            </p:extLst>
          </p:nvPr>
        </p:nvGraphicFramePr>
        <p:xfrm>
          <a:off x="7137400" y="6119812"/>
          <a:ext cx="12192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4" name="Equation" r:id="rId11" imgW="888840" imgH="203040" progId="Equation.3">
                  <p:embed/>
                </p:oleObj>
              </mc:Choice>
              <mc:Fallback>
                <p:oleObj name="Equation" r:id="rId11" imgW="888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6119812"/>
                        <a:ext cx="121920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378766"/>
              </p:ext>
            </p:extLst>
          </p:nvPr>
        </p:nvGraphicFramePr>
        <p:xfrm>
          <a:off x="2946400" y="6265862"/>
          <a:ext cx="2438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5" name="Equation" r:id="rId13" imgW="1638000" imgH="431640" progId="Equation.3">
                  <p:embed/>
                </p:oleObj>
              </mc:Choice>
              <mc:Fallback>
                <p:oleObj name="Equation" r:id="rId13" imgW="1638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6265862"/>
                        <a:ext cx="24384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421578"/>
              </p:ext>
            </p:extLst>
          </p:nvPr>
        </p:nvGraphicFramePr>
        <p:xfrm>
          <a:off x="882650" y="4343400"/>
          <a:ext cx="45720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6" name="Equation" r:id="rId15" imgW="2869920" imgH="431640" progId="Equation.3">
                  <p:embed/>
                </p:oleObj>
              </mc:Choice>
              <mc:Fallback>
                <p:oleObj name="Equation" r:id="rId15" imgW="2869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4343400"/>
                        <a:ext cx="45720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280868"/>
              </p:ext>
            </p:extLst>
          </p:nvPr>
        </p:nvGraphicFramePr>
        <p:xfrm>
          <a:off x="3657599" y="1630362"/>
          <a:ext cx="1729497" cy="51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7" name="Equation" r:id="rId17" imgW="1079280" imgH="393480" progId="Equation.3">
                  <p:embed/>
                </p:oleObj>
              </mc:Choice>
              <mc:Fallback>
                <p:oleObj name="Equation" r:id="rId17" imgW="1079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599" y="1630362"/>
                        <a:ext cx="1729497" cy="51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913639"/>
              </p:ext>
            </p:extLst>
          </p:nvPr>
        </p:nvGraphicFramePr>
        <p:xfrm>
          <a:off x="5680075" y="3633787"/>
          <a:ext cx="11430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8" name="Equation" r:id="rId19" imgW="647640" imgH="203040" progId="Equation.3">
                  <p:embed/>
                </p:oleObj>
              </mc:Choice>
              <mc:Fallback>
                <p:oleObj name="Equation" r:id="rId19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3633787"/>
                        <a:ext cx="11430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Text Box 16"/>
          <p:cNvSpPr txBox="1">
            <a:spLocks noChangeArrowheads="1"/>
          </p:cNvSpPr>
          <p:nvPr/>
        </p:nvSpPr>
        <p:spPr bwMode="auto">
          <a:xfrm>
            <a:off x="6808788" y="3581400"/>
            <a:ext cx="187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parameterize 3 out</a:t>
            </a:r>
          </a:p>
        </p:txBody>
      </p:sp>
      <p:sp>
        <p:nvSpPr>
          <p:cNvPr id="9234" name="Text Box 17"/>
          <p:cNvSpPr txBox="1">
            <a:spLocks noChangeArrowheads="1"/>
          </p:cNvSpPr>
          <p:nvPr/>
        </p:nvSpPr>
        <p:spPr bwMode="auto">
          <a:xfrm>
            <a:off x="5664200" y="3870325"/>
            <a:ext cx="681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6 dim</a:t>
            </a:r>
            <a:endParaRPr lang="en-US" sz="1600">
              <a:cs typeface="Arial" pitchFamily="34" charset="0"/>
            </a:endParaRPr>
          </a:p>
        </p:txBody>
      </p:sp>
      <p:graphicFrame>
        <p:nvGraphicFramePr>
          <p:cNvPr id="922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82350"/>
              </p:ext>
            </p:extLst>
          </p:nvPr>
        </p:nvGraphicFramePr>
        <p:xfrm>
          <a:off x="6299200" y="3962400"/>
          <a:ext cx="457200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9" name="Equation" r:id="rId21" imgW="152280" imgH="164880" progId="Equation.3">
                  <p:embed/>
                </p:oleObj>
              </mc:Choice>
              <mc:Fallback>
                <p:oleObj name="Equation" r:id="rId21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3962400"/>
                        <a:ext cx="457200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6426200" y="3886200"/>
            <a:ext cx="2093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to the D3-branes and</a:t>
            </a:r>
          </a:p>
        </p:txBody>
      </p:sp>
      <p:graphicFrame>
        <p:nvGraphicFramePr>
          <p:cNvPr id="922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661001"/>
              </p:ext>
            </p:extLst>
          </p:nvPr>
        </p:nvGraphicFramePr>
        <p:xfrm>
          <a:off x="5756275" y="4191000"/>
          <a:ext cx="3810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20" name="Equation" r:id="rId23" imgW="203040" imgH="203040" progId="Equation.3">
                  <p:embed/>
                </p:oleObj>
              </mc:Choice>
              <mc:Fallback>
                <p:oleObj name="Equation" r:id="rId23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75" y="4191000"/>
                        <a:ext cx="38100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Text Box 21"/>
          <p:cNvSpPr txBox="1">
            <a:spLocks noChangeArrowheads="1"/>
          </p:cNvSpPr>
          <p:nvPr/>
        </p:nvSpPr>
        <p:spPr bwMode="auto">
          <a:xfrm>
            <a:off x="6121400" y="4175125"/>
            <a:ext cx="2655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denotes 3 spatial dim along</a:t>
            </a:r>
          </a:p>
        </p:txBody>
      </p:sp>
      <p:sp>
        <p:nvSpPr>
          <p:cNvPr id="9237" name="Text Box 22"/>
          <p:cNvSpPr txBox="1">
            <a:spLocks noChangeArrowheads="1"/>
          </p:cNvSpPr>
          <p:nvPr/>
        </p:nvSpPr>
        <p:spPr bwMode="auto">
          <a:xfrm>
            <a:off x="5613400" y="4494212"/>
            <a:ext cx="353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and five transverse to the D3-branes.</a:t>
            </a:r>
          </a:p>
        </p:txBody>
      </p:sp>
      <p:graphicFrame>
        <p:nvGraphicFramePr>
          <p:cNvPr id="922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174055"/>
              </p:ext>
            </p:extLst>
          </p:nvPr>
        </p:nvGraphicFramePr>
        <p:xfrm>
          <a:off x="6269038" y="838200"/>
          <a:ext cx="1778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21" name="Equation" r:id="rId25" imgW="177480" imgH="177480" progId="Equation.3">
                  <p:embed/>
                </p:oleObj>
              </mc:Choice>
              <mc:Fallback>
                <p:oleObj name="Equation" r:id="rId25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38" y="838200"/>
                        <a:ext cx="1778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8" name="Line 26"/>
          <p:cNvSpPr>
            <a:spLocks noChangeShapeType="1"/>
          </p:cNvSpPr>
          <p:nvPr/>
        </p:nvSpPr>
        <p:spPr bwMode="auto">
          <a:xfrm flipH="1">
            <a:off x="6124575" y="1198562"/>
            <a:ext cx="5048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9" name="Line 27"/>
          <p:cNvSpPr>
            <a:spLocks noChangeShapeType="1"/>
          </p:cNvSpPr>
          <p:nvPr/>
        </p:nvSpPr>
        <p:spPr bwMode="auto">
          <a:xfrm flipH="1">
            <a:off x="6124575" y="2422525"/>
            <a:ext cx="5048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0" name="Line 28"/>
          <p:cNvSpPr>
            <a:spLocks noChangeShapeType="1"/>
          </p:cNvSpPr>
          <p:nvPr/>
        </p:nvSpPr>
        <p:spPr bwMode="auto">
          <a:xfrm>
            <a:off x="6124575" y="1701800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1" name="Line 29"/>
          <p:cNvSpPr>
            <a:spLocks noChangeShapeType="1"/>
          </p:cNvSpPr>
          <p:nvPr/>
        </p:nvSpPr>
        <p:spPr bwMode="auto">
          <a:xfrm>
            <a:off x="6629400" y="1198562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2" name="Line 30"/>
          <p:cNvSpPr>
            <a:spLocks noChangeShapeType="1"/>
          </p:cNvSpPr>
          <p:nvPr/>
        </p:nvSpPr>
        <p:spPr bwMode="auto">
          <a:xfrm>
            <a:off x="6483350" y="1198562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3" name="Line 31"/>
          <p:cNvSpPr>
            <a:spLocks noChangeShapeType="1"/>
          </p:cNvSpPr>
          <p:nvPr/>
        </p:nvSpPr>
        <p:spPr bwMode="auto">
          <a:xfrm flipH="1">
            <a:off x="5980113" y="1198562"/>
            <a:ext cx="5048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4" name="Line 32"/>
          <p:cNvSpPr>
            <a:spLocks noChangeShapeType="1"/>
          </p:cNvSpPr>
          <p:nvPr/>
        </p:nvSpPr>
        <p:spPr bwMode="auto">
          <a:xfrm>
            <a:off x="5980113" y="1701800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5" name="Line 33"/>
          <p:cNvSpPr>
            <a:spLocks noChangeShapeType="1"/>
          </p:cNvSpPr>
          <p:nvPr/>
        </p:nvSpPr>
        <p:spPr bwMode="auto">
          <a:xfrm flipH="1">
            <a:off x="5980113" y="2781300"/>
            <a:ext cx="1444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6" name="Line 34"/>
          <p:cNvSpPr>
            <a:spLocks noChangeShapeType="1"/>
          </p:cNvSpPr>
          <p:nvPr/>
        </p:nvSpPr>
        <p:spPr bwMode="auto">
          <a:xfrm>
            <a:off x="6338888" y="1198562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7" name="Line 35"/>
          <p:cNvSpPr>
            <a:spLocks noChangeShapeType="1"/>
          </p:cNvSpPr>
          <p:nvPr/>
        </p:nvSpPr>
        <p:spPr bwMode="auto">
          <a:xfrm flipH="1">
            <a:off x="5835650" y="1198562"/>
            <a:ext cx="5048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8" name="Line 36"/>
          <p:cNvSpPr>
            <a:spLocks noChangeShapeType="1"/>
          </p:cNvSpPr>
          <p:nvPr/>
        </p:nvSpPr>
        <p:spPr bwMode="auto">
          <a:xfrm>
            <a:off x="5835650" y="1701800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9" name="Line 37"/>
          <p:cNvSpPr>
            <a:spLocks noChangeShapeType="1"/>
          </p:cNvSpPr>
          <p:nvPr/>
        </p:nvSpPr>
        <p:spPr bwMode="auto">
          <a:xfrm flipH="1">
            <a:off x="5835650" y="2781300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50" name="Line 38"/>
          <p:cNvSpPr>
            <a:spLocks noChangeShapeType="1"/>
          </p:cNvSpPr>
          <p:nvPr/>
        </p:nvSpPr>
        <p:spPr bwMode="auto">
          <a:xfrm>
            <a:off x="6194425" y="1198562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51" name="Line 39"/>
          <p:cNvSpPr>
            <a:spLocks noChangeShapeType="1"/>
          </p:cNvSpPr>
          <p:nvPr/>
        </p:nvSpPr>
        <p:spPr bwMode="auto">
          <a:xfrm flipH="1">
            <a:off x="5691188" y="1198562"/>
            <a:ext cx="5048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52" name="Line 40"/>
          <p:cNvSpPr>
            <a:spLocks noChangeShapeType="1"/>
          </p:cNvSpPr>
          <p:nvPr/>
        </p:nvSpPr>
        <p:spPr bwMode="auto">
          <a:xfrm>
            <a:off x="5691188" y="1701800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53" name="Line 41"/>
          <p:cNvSpPr>
            <a:spLocks noChangeShapeType="1"/>
          </p:cNvSpPr>
          <p:nvPr/>
        </p:nvSpPr>
        <p:spPr bwMode="auto">
          <a:xfrm flipH="1">
            <a:off x="5691188" y="2781300"/>
            <a:ext cx="14605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54" name="AutoShape 42"/>
          <p:cNvSpPr>
            <a:spLocks/>
          </p:cNvSpPr>
          <p:nvPr/>
        </p:nvSpPr>
        <p:spPr bwMode="auto">
          <a:xfrm rot="5400000">
            <a:off x="6342063" y="838200"/>
            <a:ext cx="71437" cy="503237"/>
          </a:xfrm>
          <a:prstGeom prst="leftBrace">
            <a:avLst>
              <a:gd name="adj1" fmla="val 58704"/>
              <a:gd name="adj2" fmla="val 5425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Line 44"/>
          <p:cNvSpPr>
            <a:spLocks noChangeShapeType="1"/>
          </p:cNvSpPr>
          <p:nvPr/>
        </p:nvSpPr>
        <p:spPr bwMode="auto">
          <a:xfrm>
            <a:off x="4114800" y="2239962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56" name="Line 45"/>
          <p:cNvSpPr>
            <a:spLocks noChangeShapeType="1"/>
          </p:cNvSpPr>
          <p:nvPr/>
        </p:nvSpPr>
        <p:spPr bwMode="auto">
          <a:xfrm>
            <a:off x="4114800" y="2392362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57" name="Line 46"/>
          <p:cNvSpPr>
            <a:spLocks noChangeShapeType="1"/>
          </p:cNvSpPr>
          <p:nvPr/>
        </p:nvSpPr>
        <p:spPr bwMode="auto">
          <a:xfrm>
            <a:off x="4114800" y="2316162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58" name="Rectangle 47"/>
          <p:cNvSpPr>
            <a:spLocks noChangeArrowheads="1"/>
          </p:cNvSpPr>
          <p:nvPr/>
        </p:nvSpPr>
        <p:spPr bwMode="auto">
          <a:xfrm>
            <a:off x="762000" y="3962400"/>
            <a:ext cx="354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10-d IIB supergravity background</a:t>
            </a:r>
          </a:p>
        </p:txBody>
      </p:sp>
      <p:graphicFrame>
        <p:nvGraphicFramePr>
          <p:cNvPr id="9230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62605"/>
              </p:ext>
            </p:extLst>
          </p:nvPr>
        </p:nvGraphicFramePr>
        <p:xfrm>
          <a:off x="6172200" y="1914525"/>
          <a:ext cx="3048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22" name="Equation" r:id="rId27" imgW="241200" imgH="177480" progId="Equation.3">
                  <p:embed/>
                </p:oleObj>
              </mc:Choice>
              <mc:Fallback>
                <p:oleObj name="Equation" r:id="rId27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914525"/>
                        <a:ext cx="3048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/>
          <p:cNvSpPr/>
          <p:nvPr/>
        </p:nvSpPr>
        <p:spPr bwMode="auto">
          <a:xfrm>
            <a:off x="1468476" y="690696"/>
            <a:ext cx="6172786" cy="2775659"/>
          </a:xfrm>
          <a:custGeom>
            <a:avLst/>
            <a:gdLst>
              <a:gd name="connsiteX0" fmla="*/ 2035120 w 6172786"/>
              <a:gd name="connsiteY0" fmla="*/ 656841 h 2775659"/>
              <a:gd name="connsiteX1" fmla="*/ 2631886 w 6172786"/>
              <a:gd name="connsiteY1" fmla="*/ 300706 h 2775659"/>
              <a:gd name="connsiteX2" fmla="*/ 2631886 w 6172786"/>
              <a:gd name="connsiteY2" fmla="*/ 300706 h 2775659"/>
              <a:gd name="connsiteX3" fmla="*/ 3344156 w 6172786"/>
              <a:gd name="connsiteY3" fmla="*/ 79325 h 2775659"/>
              <a:gd name="connsiteX4" fmla="*/ 3979423 w 6172786"/>
              <a:gd name="connsiteY4" fmla="*/ 21573 h 2775659"/>
              <a:gd name="connsiteX5" fmla="*/ 4739819 w 6172786"/>
              <a:gd name="connsiteY5" fmla="*/ 21573 h 2775659"/>
              <a:gd name="connsiteX6" fmla="*/ 5577217 w 6172786"/>
              <a:gd name="connsiteY6" fmla="*/ 281456 h 2775659"/>
              <a:gd name="connsiteX7" fmla="*/ 5962227 w 6172786"/>
              <a:gd name="connsiteY7" fmla="*/ 897472 h 2775659"/>
              <a:gd name="connsiteX8" fmla="*/ 6154732 w 6172786"/>
              <a:gd name="connsiteY8" fmla="*/ 1657868 h 2775659"/>
              <a:gd name="connsiteX9" fmla="*/ 5519465 w 6172786"/>
              <a:gd name="connsiteY9" fmla="*/ 2514517 h 2775659"/>
              <a:gd name="connsiteX10" fmla="*/ 4710943 w 6172786"/>
              <a:gd name="connsiteY10" fmla="*/ 2745523 h 2775659"/>
              <a:gd name="connsiteX11" fmla="*/ 3286404 w 6172786"/>
              <a:gd name="connsiteY11" fmla="*/ 2755148 h 2775659"/>
              <a:gd name="connsiteX12" fmla="*/ 2506758 w 6172786"/>
              <a:gd name="connsiteY12" fmla="*/ 2581893 h 2775659"/>
              <a:gd name="connsiteX13" fmla="*/ 1909991 w 6172786"/>
              <a:gd name="connsiteY13" fmla="*/ 2264260 h 2775659"/>
              <a:gd name="connsiteX14" fmla="*/ 1544231 w 6172786"/>
              <a:gd name="connsiteY14" fmla="*/ 2023628 h 2775659"/>
              <a:gd name="connsiteX15" fmla="*/ 1293975 w 6172786"/>
              <a:gd name="connsiteY15" fmla="*/ 1840748 h 2775659"/>
              <a:gd name="connsiteX16" fmla="*/ 389200 w 6172786"/>
              <a:gd name="connsiteY16" fmla="*/ 1667493 h 2775659"/>
              <a:gd name="connsiteX17" fmla="*/ 13815 w 6172786"/>
              <a:gd name="connsiteY17" fmla="*/ 1301733 h 2775659"/>
              <a:gd name="connsiteX18" fmla="*/ 831962 w 6172786"/>
              <a:gd name="connsiteY18" fmla="*/ 878222 h 2775659"/>
              <a:gd name="connsiteX19" fmla="*/ 1274724 w 6172786"/>
              <a:gd name="connsiteY19" fmla="*/ 810845 h 2775659"/>
              <a:gd name="connsiteX20" fmla="*/ 1765612 w 6172786"/>
              <a:gd name="connsiteY20" fmla="*/ 762719 h 2775659"/>
              <a:gd name="connsiteX21" fmla="*/ 2092871 w 6172786"/>
              <a:gd name="connsiteY21" fmla="*/ 666466 h 277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72786" h="2775659">
                <a:moveTo>
                  <a:pt x="2035120" y="656841"/>
                </a:moveTo>
                <a:lnTo>
                  <a:pt x="2631886" y="300706"/>
                </a:lnTo>
                <a:lnTo>
                  <a:pt x="2631886" y="300706"/>
                </a:lnTo>
                <a:cubicBezTo>
                  <a:pt x="2750598" y="263809"/>
                  <a:pt x="3119567" y="125847"/>
                  <a:pt x="3344156" y="79325"/>
                </a:cubicBezTo>
                <a:cubicBezTo>
                  <a:pt x="3568745" y="32803"/>
                  <a:pt x="3746813" y="31198"/>
                  <a:pt x="3979423" y="21573"/>
                </a:cubicBezTo>
                <a:cubicBezTo>
                  <a:pt x="4212034" y="11948"/>
                  <a:pt x="4473520" y="-21741"/>
                  <a:pt x="4739819" y="21573"/>
                </a:cubicBezTo>
                <a:cubicBezTo>
                  <a:pt x="5006118" y="64887"/>
                  <a:pt x="5373482" y="135473"/>
                  <a:pt x="5577217" y="281456"/>
                </a:cubicBezTo>
                <a:cubicBezTo>
                  <a:pt x="5780952" y="427439"/>
                  <a:pt x="5865975" y="668070"/>
                  <a:pt x="5962227" y="897472"/>
                </a:cubicBezTo>
                <a:cubicBezTo>
                  <a:pt x="6058479" y="1126874"/>
                  <a:pt x="6228526" y="1388361"/>
                  <a:pt x="6154732" y="1657868"/>
                </a:cubicBezTo>
                <a:cubicBezTo>
                  <a:pt x="6080938" y="1927376"/>
                  <a:pt x="5760096" y="2333241"/>
                  <a:pt x="5519465" y="2514517"/>
                </a:cubicBezTo>
                <a:cubicBezTo>
                  <a:pt x="5278834" y="2695793"/>
                  <a:pt x="5083120" y="2705418"/>
                  <a:pt x="4710943" y="2745523"/>
                </a:cubicBezTo>
                <a:cubicBezTo>
                  <a:pt x="4338766" y="2785628"/>
                  <a:pt x="3653768" y="2782420"/>
                  <a:pt x="3286404" y="2755148"/>
                </a:cubicBezTo>
                <a:cubicBezTo>
                  <a:pt x="2919040" y="2727876"/>
                  <a:pt x="2736160" y="2663708"/>
                  <a:pt x="2506758" y="2581893"/>
                </a:cubicBezTo>
                <a:cubicBezTo>
                  <a:pt x="2277356" y="2500078"/>
                  <a:pt x="2070412" y="2357304"/>
                  <a:pt x="1909991" y="2264260"/>
                </a:cubicBezTo>
                <a:cubicBezTo>
                  <a:pt x="1749570" y="2171216"/>
                  <a:pt x="1646900" y="2094213"/>
                  <a:pt x="1544231" y="2023628"/>
                </a:cubicBezTo>
                <a:cubicBezTo>
                  <a:pt x="1441562" y="1953043"/>
                  <a:pt x="1486480" y="1900104"/>
                  <a:pt x="1293975" y="1840748"/>
                </a:cubicBezTo>
                <a:cubicBezTo>
                  <a:pt x="1101470" y="1781392"/>
                  <a:pt x="602560" y="1757329"/>
                  <a:pt x="389200" y="1667493"/>
                </a:cubicBezTo>
                <a:cubicBezTo>
                  <a:pt x="175840" y="1577657"/>
                  <a:pt x="-59979" y="1433278"/>
                  <a:pt x="13815" y="1301733"/>
                </a:cubicBezTo>
                <a:cubicBezTo>
                  <a:pt x="87609" y="1170188"/>
                  <a:pt x="621810" y="960037"/>
                  <a:pt x="831962" y="878222"/>
                </a:cubicBezTo>
                <a:cubicBezTo>
                  <a:pt x="1042113" y="796407"/>
                  <a:pt x="1119116" y="830096"/>
                  <a:pt x="1274724" y="810845"/>
                </a:cubicBezTo>
                <a:cubicBezTo>
                  <a:pt x="1430332" y="791595"/>
                  <a:pt x="1629254" y="786782"/>
                  <a:pt x="1765612" y="762719"/>
                </a:cubicBezTo>
                <a:cubicBezTo>
                  <a:pt x="1901970" y="738656"/>
                  <a:pt x="1997420" y="702561"/>
                  <a:pt x="2092871" y="666466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1905000" y="1981200"/>
            <a:ext cx="519765" cy="166874"/>
          </a:xfrm>
          <a:custGeom>
            <a:avLst/>
            <a:gdLst>
              <a:gd name="connsiteX0" fmla="*/ 0 w 519765"/>
              <a:gd name="connsiteY0" fmla="*/ 58543 h 166874"/>
              <a:gd name="connsiteX1" fmla="*/ 154005 w 519765"/>
              <a:gd name="connsiteY1" fmla="*/ 164421 h 166874"/>
              <a:gd name="connsiteX2" fmla="*/ 154005 w 519765"/>
              <a:gd name="connsiteY2" fmla="*/ 164421 h 166874"/>
              <a:gd name="connsiteX3" fmla="*/ 346510 w 519765"/>
              <a:gd name="connsiteY3" fmla="*/ 154796 h 166874"/>
              <a:gd name="connsiteX4" fmla="*/ 481263 w 519765"/>
              <a:gd name="connsiteY4" fmla="*/ 39293 h 166874"/>
              <a:gd name="connsiteX5" fmla="*/ 519765 w 519765"/>
              <a:gd name="connsiteY5" fmla="*/ 792 h 16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765" h="166874">
                <a:moveTo>
                  <a:pt x="0" y="58543"/>
                </a:moveTo>
                <a:lnTo>
                  <a:pt x="154005" y="164421"/>
                </a:lnTo>
                <a:lnTo>
                  <a:pt x="154005" y="164421"/>
                </a:lnTo>
                <a:cubicBezTo>
                  <a:pt x="186089" y="162817"/>
                  <a:pt x="291967" y="175651"/>
                  <a:pt x="346510" y="154796"/>
                </a:cubicBezTo>
                <a:cubicBezTo>
                  <a:pt x="401053" y="133941"/>
                  <a:pt x="452387" y="64960"/>
                  <a:pt x="481263" y="39293"/>
                </a:cubicBezTo>
                <a:cubicBezTo>
                  <a:pt x="510139" y="13626"/>
                  <a:pt x="492493" y="-4021"/>
                  <a:pt x="519765" y="79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991628" y="2020183"/>
            <a:ext cx="336884" cy="67687"/>
          </a:xfrm>
          <a:custGeom>
            <a:avLst/>
            <a:gdLst>
              <a:gd name="connsiteX0" fmla="*/ 0 w 336884"/>
              <a:gd name="connsiteY0" fmla="*/ 58061 h 67687"/>
              <a:gd name="connsiteX1" fmla="*/ 57751 w 336884"/>
              <a:gd name="connsiteY1" fmla="*/ 29186 h 67687"/>
              <a:gd name="connsiteX2" fmla="*/ 182880 w 336884"/>
              <a:gd name="connsiteY2" fmla="*/ 310 h 67687"/>
              <a:gd name="connsiteX3" fmla="*/ 298383 w 336884"/>
              <a:gd name="connsiteY3" fmla="*/ 48436 h 67687"/>
              <a:gd name="connsiteX4" fmla="*/ 336884 w 336884"/>
              <a:gd name="connsiteY4" fmla="*/ 67687 h 6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884" h="67687">
                <a:moveTo>
                  <a:pt x="0" y="58061"/>
                </a:moveTo>
                <a:cubicBezTo>
                  <a:pt x="13635" y="48436"/>
                  <a:pt x="27271" y="38811"/>
                  <a:pt x="57751" y="29186"/>
                </a:cubicBezTo>
                <a:cubicBezTo>
                  <a:pt x="88231" y="19561"/>
                  <a:pt x="142775" y="-2898"/>
                  <a:pt x="182880" y="310"/>
                </a:cubicBezTo>
                <a:cubicBezTo>
                  <a:pt x="222985" y="3518"/>
                  <a:pt x="272716" y="37207"/>
                  <a:pt x="298383" y="48436"/>
                </a:cubicBezTo>
                <a:cubicBezTo>
                  <a:pt x="324050" y="59665"/>
                  <a:pt x="336884" y="67687"/>
                  <a:pt x="336884" y="6768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4353" y="3048000"/>
            <a:ext cx="1641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PP-wave background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5000" y="1654353"/>
                <a:ext cx="12331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4×</m:t>
                      </m:r>
                      <m:r>
                        <a:rPr lang="en-GB" sz="1400" b="0" i="1" smtClean="0">
                          <a:latin typeface="Cambria Math"/>
                        </a:rPr>
                        <m:t>𝐶𝑌</m:t>
                      </m:r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654353"/>
                <a:ext cx="1233150" cy="307777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3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5"/>
          <p:cNvSpPr txBox="1">
            <a:spLocks noChangeArrowheads="1"/>
          </p:cNvSpPr>
          <p:nvPr/>
        </p:nvSpPr>
        <p:spPr bwMode="auto">
          <a:xfrm>
            <a:off x="381000" y="533400"/>
            <a:ext cx="517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1"/>
              <a:t>Matrix Inflation from String Theory</a:t>
            </a:r>
          </a:p>
        </p:txBody>
      </p:sp>
      <p:sp>
        <p:nvSpPr>
          <p:cNvPr id="10253" name="Text Box 6"/>
          <p:cNvSpPr txBox="1">
            <a:spLocks noChangeArrowheads="1"/>
          </p:cNvSpPr>
          <p:nvPr/>
        </p:nvSpPr>
        <p:spPr bwMode="auto">
          <a:xfrm>
            <a:off x="60325" y="108108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With</a:t>
            </a:r>
          </a:p>
        </p:txBody>
      </p:sp>
      <p:graphicFrame>
        <p:nvGraphicFramePr>
          <p:cNvPr id="10242" name="Object 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506232805"/>
              </p:ext>
            </p:extLst>
          </p:nvPr>
        </p:nvGraphicFramePr>
        <p:xfrm>
          <a:off x="685800" y="950913"/>
          <a:ext cx="1143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36" name="Equation" r:id="rId3" imgW="799920" imgH="419040" progId="Equation.3">
                  <p:embed/>
                </p:oleObj>
              </mc:Choice>
              <mc:Fallback>
                <p:oleObj name="Equation" r:id="rId3" imgW="799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50913"/>
                        <a:ext cx="1143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Text Box 9"/>
          <p:cNvSpPr txBox="1">
            <a:spLocks noChangeArrowheads="1"/>
          </p:cNvSpPr>
          <p:nvPr/>
        </p:nvSpPr>
        <p:spPr bwMode="auto">
          <a:xfrm>
            <a:off x="1660525" y="1027113"/>
            <a:ext cx="7301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  the </a:t>
            </a:r>
            <a:r>
              <a:rPr lang="en-US" dirty="0"/>
              <a:t>above background with constant </a:t>
            </a:r>
            <a:r>
              <a:rPr lang="en-US" dirty="0" err="1"/>
              <a:t>dilaton</a:t>
            </a:r>
            <a:r>
              <a:rPr lang="en-US" dirty="0"/>
              <a:t> is solution to the SUGRA</a:t>
            </a:r>
          </a:p>
        </p:txBody>
      </p:sp>
      <p:graphicFrame>
        <p:nvGraphicFramePr>
          <p:cNvPr id="10243" name="Object 26"/>
          <p:cNvGraphicFramePr>
            <a:graphicFrameLocks noChangeAspect="1"/>
          </p:cNvGraphicFramePr>
          <p:nvPr/>
        </p:nvGraphicFramePr>
        <p:xfrm>
          <a:off x="1323975" y="1905000"/>
          <a:ext cx="6705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37" name="Equation" r:id="rId5" imgW="4076640" imgH="457200" progId="Equation.3">
                  <p:embed/>
                </p:oleObj>
              </mc:Choice>
              <mc:Fallback>
                <p:oleObj name="Equation" r:id="rId5" imgW="4076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1905000"/>
                        <a:ext cx="67056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29"/>
          <p:cNvGraphicFramePr>
            <a:graphicFrameLocks noChangeAspect="1"/>
          </p:cNvGraphicFramePr>
          <p:nvPr/>
        </p:nvGraphicFramePr>
        <p:xfrm>
          <a:off x="2847975" y="2527300"/>
          <a:ext cx="1371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38" name="Equation" r:id="rId7" imgW="1104840" imgH="469800" progId="Equation.3">
                  <p:embed/>
                </p:oleObj>
              </mc:Choice>
              <mc:Fallback>
                <p:oleObj name="Equation" r:id="rId7" imgW="1104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2527300"/>
                        <a:ext cx="1371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5" name="Text Box 32"/>
          <p:cNvSpPr txBox="1">
            <a:spLocks noChangeArrowheads="1"/>
          </p:cNvSpPr>
          <p:nvPr/>
        </p:nvSpPr>
        <p:spPr bwMode="auto">
          <a:xfrm>
            <a:off x="104775" y="2563813"/>
            <a:ext cx="2774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Upon the field redefinition</a:t>
            </a:r>
          </a:p>
        </p:txBody>
      </p:sp>
      <p:graphicFrame>
        <p:nvGraphicFramePr>
          <p:cNvPr id="10245" name="Object 36"/>
          <p:cNvGraphicFramePr>
            <a:graphicFrameLocks noChangeAspect="1"/>
          </p:cNvGraphicFramePr>
          <p:nvPr/>
        </p:nvGraphicFramePr>
        <p:xfrm>
          <a:off x="1933575" y="3060700"/>
          <a:ext cx="51054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39" name="Equation" r:id="rId9" imgW="3593880" imgH="482400" progId="Equation.3">
                  <p:embed/>
                </p:oleObj>
              </mc:Choice>
              <mc:Fallback>
                <p:oleObj name="Equation" r:id="rId9" imgW="3593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3060700"/>
                        <a:ext cx="51054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39"/>
          <p:cNvGraphicFramePr>
            <a:graphicFrameLocks noChangeAspect="1"/>
          </p:cNvGraphicFramePr>
          <p:nvPr/>
        </p:nvGraphicFramePr>
        <p:xfrm>
          <a:off x="2020888" y="3670300"/>
          <a:ext cx="9683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40" name="Equation" r:id="rId11" imgW="558720" imgH="228600" progId="Equation.3">
                  <p:embed/>
                </p:oleObj>
              </mc:Choice>
              <mc:Fallback>
                <p:oleObj name="Equation" r:id="rId11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888" y="3670300"/>
                        <a:ext cx="9683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42"/>
          <p:cNvGraphicFramePr>
            <a:graphicFrameLocks noChangeAspect="1"/>
          </p:cNvGraphicFramePr>
          <p:nvPr/>
        </p:nvGraphicFramePr>
        <p:xfrm>
          <a:off x="3457575" y="3670300"/>
          <a:ext cx="14986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41" name="Equation" r:id="rId13" imgW="1054080" imgH="266400" progId="Equation.3">
                  <p:embed/>
                </p:oleObj>
              </mc:Choice>
              <mc:Fallback>
                <p:oleObj name="Equation" r:id="rId13" imgW="10540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5" y="3670300"/>
                        <a:ext cx="14986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45"/>
          <p:cNvGraphicFramePr>
            <a:graphicFrameLocks noChangeAspect="1"/>
          </p:cNvGraphicFramePr>
          <p:nvPr/>
        </p:nvGraphicFramePr>
        <p:xfrm>
          <a:off x="5819775" y="3670300"/>
          <a:ext cx="762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42" name="Equation" r:id="rId15" imgW="545760" imgH="203040" progId="Equation.3">
                  <p:embed/>
                </p:oleObj>
              </mc:Choice>
              <mc:Fallback>
                <p:oleObj name="Equation" r:id="rId15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3670300"/>
                        <a:ext cx="762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Text Box 48"/>
          <p:cNvSpPr txBox="1">
            <a:spLocks noChangeArrowheads="1"/>
          </p:cNvSpPr>
          <p:nvPr/>
        </p:nvSpPr>
        <p:spPr bwMode="auto">
          <a:xfrm>
            <a:off x="180975" y="4011613"/>
            <a:ext cx="631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From the brane-theory perspective, it is necessary to choose</a:t>
            </a:r>
          </a:p>
        </p:txBody>
      </p:sp>
      <p:graphicFrame>
        <p:nvGraphicFramePr>
          <p:cNvPr id="10249" name="Object 49"/>
          <p:cNvGraphicFramePr>
            <a:graphicFrameLocks noChangeAspect="1"/>
          </p:cNvGraphicFramePr>
          <p:nvPr/>
        </p:nvGraphicFramePr>
        <p:xfrm>
          <a:off x="6505575" y="4029075"/>
          <a:ext cx="373063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43" name="Equation" r:id="rId17" imgW="164880" imgH="177480" progId="Equation.3">
                  <p:embed/>
                </p:oleObj>
              </mc:Choice>
              <mc:Fallback>
                <p:oleObj name="Equation" r:id="rId17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575" y="4029075"/>
                        <a:ext cx="373063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7" name="Text Box 52"/>
          <p:cNvSpPr txBox="1">
            <a:spLocks noChangeArrowheads="1"/>
          </p:cNvSpPr>
          <p:nvPr/>
        </p:nvSpPr>
        <p:spPr bwMode="auto">
          <a:xfrm>
            <a:off x="6810375" y="401161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and </a:t>
            </a:r>
          </a:p>
        </p:txBody>
      </p:sp>
      <p:graphicFrame>
        <p:nvGraphicFramePr>
          <p:cNvPr id="10250" name="Object 56"/>
          <p:cNvGraphicFramePr>
            <a:graphicFrameLocks noChangeAspect="1"/>
          </p:cNvGraphicFramePr>
          <p:nvPr/>
        </p:nvGraphicFramePr>
        <p:xfrm>
          <a:off x="7300913" y="4002088"/>
          <a:ext cx="271462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44" name="Equation" r:id="rId19" imgW="139680" imgH="177480" progId="Equation.3">
                  <p:embed/>
                </p:oleObj>
              </mc:Choice>
              <mc:Fallback>
                <p:oleObj name="Equation" r:id="rId19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913" y="4002088"/>
                        <a:ext cx="271462" cy="27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Text Box 59"/>
          <p:cNvSpPr txBox="1">
            <a:spLocks noChangeArrowheads="1"/>
          </p:cNvSpPr>
          <p:nvPr/>
        </p:nvSpPr>
        <p:spPr bwMode="auto">
          <a:xfrm>
            <a:off x="7435850" y="4011613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such that </a:t>
            </a:r>
          </a:p>
        </p:txBody>
      </p:sp>
      <p:graphicFrame>
        <p:nvGraphicFramePr>
          <p:cNvPr id="10251" name="Object 60"/>
          <p:cNvGraphicFramePr>
            <a:graphicFrameLocks noChangeAspect="1"/>
          </p:cNvGraphicFramePr>
          <p:nvPr/>
        </p:nvGraphicFramePr>
        <p:xfrm>
          <a:off x="257175" y="4316413"/>
          <a:ext cx="10668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45" name="Equation" r:id="rId21" imgW="799920" imgH="419040" progId="Equation.3">
                  <p:embed/>
                </p:oleObj>
              </mc:Choice>
              <mc:Fallback>
                <p:oleObj name="Equation" r:id="rId21" imgW="799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4316413"/>
                        <a:ext cx="106680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9" name="Text Box 104"/>
          <p:cNvSpPr txBox="1">
            <a:spLocks noChangeArrowheads="1"/>
          </p:cNvSpPr>
          <p:nvPr/>
        </p:nvSpPr>
        <p:spPr bwMode="auto">
          <a:xfrm>
            <a:off x="228600" y="5210175"/>
            <a:ext cx="838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We have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D3-branes that are blown up into a </a:t>
            </a:r>
            <a:r>
              <a:rPr lang="en-US" dirty="0">
                <a:solidFill>
                  <a:srgbClr val="FF0000"/>
                </a:solidFill>
              </a:rPr>
              <a:t>single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giant D5-brane</a:t>
            </a:r>
            <a:r>
              <a:rPr lang="en-US" dirty="0"/>
              <a:t> under the influence of </a:t>
            </a:r>
            <a:r>
              <a:rPr lang="en-US" i="1" dirty="0"/>
              <a:t>RR </a:t>
            </a:r>
            <a:r>
              <a:rPr lang="en-US" dirty="0"/>
              <a:t>6-form. The </a:t>
            </a:r>
            <a:r>
              <a:rPr lang="en-US" dirty="0" err="1"/>
              <a:t>inflaton</a:t>
            </a:r>
            <a:r>
              <a:rPr lang="en-US" dirty="0"/>
              <a:t> corresponds to </a:t>
            </a:r>
            <a:r>
              <a:rPr lang="en-US" dirty="0">
                <a:solidFill>
                  <a:srgbClr val="FF0000"/>
                </a:solidFill>
              </a:rPr>
              <a:t>the radius of this two sphere</a:t>
            </a:r>
            <a:r>
              <a:rPr lang="en-US" dirty="0"/>
              <a:t>.</a:t>
            </a:r>
            <a:endParaRPr lang="en-US" i="1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87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365125" y="420688"/>
            <a:ext cx="468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Truncation to the SU(2) Sector:</a:t>
            </a:r>
          </a:p>
        </p:txBody>
      </p:sp>
      <p:graphicFrame>
        <p:nvGraphicFramePr>
          <p:cNvPr id="107525" name="Object 5"/>
          <p:cNvGraphicFramePr>
            <a:graphicFrameLocks noGrp="1" noChangeAspect="1"/>
          </p:cNvGraphicFramePr>
          <p:nvPr>
            <p:ph/>
          </p:nvPr>
        </p:nvGraphicFramePr>
        <p:xfrm>
          <a:off x="76200" y="1066800"/>
          <a:ext cx="2984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62" name="Equation" r:id="rId3" imgW="203040" imgH="228600" progId="Equation.3">
                  <p:embed/>
                </p:oleObj>
              </mc:Choice>
              <mc:Fallback>
                <p:oleObj name="Equation" r:id="rId3" imgW="20304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066800"/>
                        <a:ext cx="2984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365125" y="1027113"/>
            <a:ext cx="445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are </a:t>
            </a:r>
            <a:r>
              <a:rPr lang="en-US" i="1"/>
              <a:t>N X N</a:t>
            </a:r>
            <a:r>
              <a:rPr lang="en-US"/>
              <a:t> matrices and therefore we have</a:t>
            </a:r>
          </a:p>
        </p:txBody>
      </p:sp>
      <p:graphicFrame>
        <p:nvGraphicFramePr>
          <p:cNvPr id="107529" name="Object 9"/>
          <p:cNvGraphicFramePr>
            <a:graphicFrameLocks noChangeAspect="1"/>
          </p:cNvGraphicFramePr>
          <p:nvPr/>
        </p:nvGraphicFramePr>
        <p:xfrm>
          <a:off x="4800600" y="1036638"/>
          <a:ext cx="4572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63" name="Equation" r:id="rId5" imgW="291960" imgH="203040" progId="Equation.3">
                  <p:embed/>
                </p:oleObj>
              </mc:Choice>
              <mc:Fallback>
                <p:oleObj name="Equation" r:id="rId5" imgW="29196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036638"/>
                        <a:ext cx="45720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5241925" y="1027113"/>
            <a:ext cx="372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scalars. It makes the analysis very 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60325" y="1408113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difficult</a:t>
            </a:r>
          </a:p>
        </p:txBody>
      </p:sp>
      <p:pic>
        <p:nvPicPr>
          <p:cNvPr id="107534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4572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0" y="1981200"/>
            <a:ext cx="743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However from the specific form of the potential and since we have three</a:t>
            </a:r>
          </a:p>
        </p:txBody>
      </p:sp>
      <p:graphicFrame>
        <p:nvGraphicFramePr>
          <p:cNvPr id="107539" name="Object 19"/>
          <p:cNvGraphicFramePr>
            <a:graphicFrameLocks noChangeAspect="1"/>
          </p:cNvGraphicFramePr>
          <p:nvPr/>
        </p:nvGraphicFramePr>
        <p:xfrm>
          <a:off x="7359650" y="1985963"/>
          <a:ext cx="3524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64" name="Equation" r:id="rId8" imgW="203040" imgH="228600" progId="Equation.3">
                  <p:embed/>
                </p:oleObj>
              </mc:Choice>
              <mc:Fallback>
                <p:oleObj name="Equation" r:id="rId8" imgW="20304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650" y="1985963"/>
                        <a:ext cx="3524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7588250" y="1995488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, it is possible</a:t>
            </a:r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0" y="2398713"/>
            <a:ext cx="895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to show that one can consistently restrict the classical dynamics to a sector with single </a:t>
            </a:r>
          </a:p>
          <a:p>
            <a:r>
              <a:rPr lang="en-US"/>
              <a:t>scalar field:</a:t>
            </a:r>
          </a:p>
        </p:txBody>
      </p:sp>
      <p:graphicFrame>
        <p:nvGraphicFramePr>
          <p:cNvPr id="107544" name="Object 24"/>
          <p:cNvGraphicFramePr>
            <a:graphicFrameLocks noChangeAspect="1"/>
          </p:cNvGraphicFramePr>
          <p:nvPr/>
        </p:nvGraphicFramePr>
        <p:xfrm>
          <a:off x="2971800" y="2895600"/>
          <a:ext cx="27432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65" name="Equation" r:id="rId10" imgW="1562040" imgH="253800" progId="Equation.3">
                  <p:embed/>
                </p:oleObj>
              </mc:Choice>
              <mc:Fallback>
                <p:oleObj name="Equation" r:id="rId10" imgW="1562040" imgH="2538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95600"/>
                        <a:ext cx="27432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7" name="Object 27"/>
          <p:cNvGraphicFramePr>
            <a:graphicFrameLocks noChangeAspect="1"/>
          </p:cNvGraphicFramePr>
          <p:nvPr/>
        </p:nvGraphicFramePr>
        <p:xfrm>
          <a:off x="152400" y="3429000"/>
          <a:ext cx="30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66" name="Equation" r:id="rId12" imgW="164880" imgH="228600" progId="Equation.3">
                  <p:embed/>
                </p:oleObj>
              </mc:Choice>
              <mc:Fallback>
                <p:oleObj name="Equation" r:id="rId12" imgW="164880" imgH="2286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29000"/>
                        <a:ext cx="304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50" name="Text Box 30"/>
          <p:cNvSpPr txBox="1">
            <a:spLocks noChangeArrowheads="1"/>
          </p:cNvSpPr>
          <p:nvPr/>
        </p:nvSpPr>
        <p:spPr bwMode="auto">
          <a:xfrm>
            <a:off x="381000" y="3406775"/>
            <a:ext cx="606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are</a:t>
            </a:r>
            <a:r>
              <a:rPr lang="en-US" i="1"/>
              <a:t> N</a:t>
            </a:r>
            <a:r>
              <a:rPr lang="en-US"/>
              <a:t> dim. irreducible representation of the SU(2) algebra:</a:t>
            </a:r>
          </a:p>
        </p:txBody>
      </p:sp>
      <p:graphicFrame>
        <p:nvGraphicFramePr>
          <p:cNvPr id="107551" name="Object 31"/>
          <p:cNvGraphicFramePr>
            <a:graphicFrameLocks noChangeAspect="1"/>
          </p:cNvGraphicFramePr>
          <p:nvPr/>
        </p:nvGraphicFramePr>
        <p:xfrm>
          <a:off x="2057400" y="3925888"/>
          <a:ext cx="152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67" name="Equation" r:id="rId14" imgW="965160" imgH="241200" progId="Equation.3">
                  <p:embed/>
                </p:oleObj>
              </mc:Choice>
              <mc:Fallback>
                <p:oleObj name="Equation" r:id="rId14" imgW="965160" imgH="2412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925888"/>
                        <a:ext cx="1524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54" name="Object 34"/>
          <p:cNvGraphicFramePr>
            <a:graphicFrameLocks noChangeAspect="1"/>
          </p:cNvGraphicFramePr>
          <p:nvPr/>
        </p:nvGraphicFramePr>
        <p:xfrm>
          <a:off x="4114800" y="3849688"/>
          <a:ext cx="259080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68" name="Equation" r:id="rId16" imgW="1498320" imgH="393480" progId="Equation.3">
                  <p:embed/>
                </p:oleObj>
              </mc:Choice>
              <mc:Fallback>
                <p:oleObj name="Equation" r:id="rId16" imgW="1498320" imgH="3934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49688"/>
                        <a:ext cx="2590800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57" name="Text Box 37"/>
          <p:cNvSpPr txBox="1">
            <a:spLocks noChangeArrowheads="1"/>
          </p:cNvSpPr>
          <p:nvPr/>
        </p:nvSpPr>
        <p:spPr bwMode="auto">
          <a:xfrm>
            <a:off x="60325" y="4343400"/>
            <a:ext cx="404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Plugging these to the action, we have:</a:t>
            </a:r>
          </a:p>
        </p:txBody>
      </p:sp>
      <p:graphicFrame>
        <p:nvGraphicFramePr>
          <p:cNvPr id="107558" name="Object 38"/>
          <p:cNvGraphicFramePr>
            <a:graphicFrameLocks noChangeAspect="1"/>
          </p:cNvGraphicFramePr>
          <p:nvPr/>
        </p:nvGraphicFramePr>
        <p:xfrm>
          <a:off x="152400" y="4691063"/>
          <a:ext cx="6477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69" name="Equation" r:id="rId18" imgW="4165560" imgH="507960" progId="Equation.3">
                  <p:embed/>
                </p:oleObj>
              </mc:Choice>
              <mc:Fallback>
                <p:oleObj name="Equation" r:id="rId18" imgW="4165560" imgH="50796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691063"/>
                        <a:ext cx="64770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61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457024"/>
              </p:ext>
            </p:extLst>
          </p:nvPr>
        </p:nvGraphicFramePr>
        <p:xfrm>
          <a:off x="908050" y="5410200"/>
          <a:ext cx="11493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70" name="Equation" r:id="rId20" imgW="952200" imgH="266400" progId="Equation.3">
                  <p:embed/>
                </p:oleObj>
              </mc:Choice>
              <mc:Fallback>
                <p:oleObj name="Equation" r:id="rId20" imgW="952200" imgH="2664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5410200"/>
                        <a:ext cx="114935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64" name="Text Box 44"/>
          <p:cNvSpPr txBox="1">
            <a:spLocks noChangeArrowheads="1"/>
          </p:cNvSpPr>
          <p:nvPr/>
        </p:nvSpPr>
        <p:spPr bwMode="auto">
          <a:xfrm>
            <a:off x="0" y="54102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Defining</a:t>
            </a:r>
          </a:p>
        </p:txBody>
      </p:sp>
      <p:sp>
        <p:nvSpPr>
          <p:cNvPr id="107565" name="Text Box 45"/>
          <p:cNvSpPr txBox="1">
            <a:spLocks noChangeArrowheads="1"/>
          </p:cNvSpPr>
          <p:nvPr/>
        </p:nvSpPr>
        <p:spPr bwMode="auto">
          <a:xfrm>
            <a:off x="2057400" y="5410200"/>
            <a:ext cx="652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to make the kinetic term canonical, the potential takes the form</a:t>
            </a:r>
          </a:p>
        </p:txBody>
      </p:sp>
      <p:graphicFrame>
        <p:nvGraphicFramePr>
          <p:cNvPr id="107566" name="Object 46"/>
          <p:cNvGraphicFramePr>
            <a:graphicFrameLocks noChangeAspect="1"/>
          </p:cNvGraphicFramePr>
          <p:nvPr/>
        </p:nvGraphicFramePr>
        <p:xfrm>
          <a:off x="457200" y="5903913"/>
          <a:ext cx="28194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71" name="Equation" r:id="rId22" imgW="2031840" imgH="419040" progId="Equation.3">
                  <p:embed/>
                </p:oleObj>
              </mc:Choice>
              <mc:Fallback>
                <p:oleObj name="Equation" r:id="rId22" imgW="2031840" imgH="41904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903913"/>
                        <a:ext cx="2819400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69" name="Object 49"/>
          <p:cNvGraphicFramePr>
            <a:graphicFrameLocks noChangeAspect="1"/>
          </p:cNvGraphicFramePr>
          <p:nvPr/>
        </p:nvGraphicFramePr>
        <p:xfrm>
          <a:off x="4598988" y="5943600"/>
          <a:ext cx="429101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72" name="Equation" r:id="rId24" imgW="3797280" imgH="469800" progId="Equation.3">
                  <p:embed/>
                </p:oleObj>
              </mc:Choice>
              <mc:Fallback>
                <p:oleObj name="Equation" r:id="rId24" imgW="3797280" imgH="4698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988" y="5943600"/>
                        <a:ext cx="429101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75" name="Object 55"/>
          <p:cNvGraphicFramePr>
            <a:graphicFrameLocks noChangeAspect="1"/>
          </p:cNvGraphicFramePr>
          <p:nvPr/>
        </p:nvGraphicFramePr>
        <p:xfrm>
          <a:off x="7010400" y="4832350"/>
          <a:ext cx="1676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173" name="Equation" r:id="rId26" imgW="1168200" imgH="431640" progId="Equation.3">
                  <p:embed/>
                </p:oleObj>
              </mc:Choice>
              <mc:Fallback>
                <p:oleObj name="Equation" r:id="rId26" imgW="1168200" imgH="43164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832350"/>
                        <a:ext cx="1676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510264"/>
              </p:ext>
            </p:extLst>
          </p:nvPr>
        </p:nvGraphicFramePr>
        <p:xfrm>
          <a:off x="228600" y="1066800"/>
          <a:ext cx="22860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59" name="Equation" r:id="rId4" imgW="1371600" imgH="393480" progId="Equation.3">
                  <p:embed/>
                </p:oleObj>
              </mc:Choice>
              <mc:Fallback>
                <p:oleObj name="Equation" r:id="rId4" imgW="13716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22860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2811463" y="990600"/>
          <a:ext cx="93186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60" name="Equation" r:id="rId6" imgW="660240" imgH="495000" progId="Equation.3">
                  <p:embed/>
                </p:oleObj>
              </mc:Choice>
              <mc:Fallback>
                <p:oleObj name="Equation" r:id="rId6" imgW="66024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3" y="990600"/>
                        <a:ext cx="93186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228600" y="27432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(a)</a:t>
            </a:r>
          </a:p>
        </p:txBody>
      </p:sp>
      <p:graphicFrame>
        <p:nvGraphicFramePr>
          <p:cNvPr id="3594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775785"/>
              </p:ext>
            </p:extLst>
          </p:nvPr>
        </p:nvGraphicFramePr>
        <p:xfrm>
          <a:off x="685800" y="278130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61" name="Equation" r:id="rId8" imgW="419040" imgH="228600" progId="Equation.3">
                  <p:embed/>
                </p:oleObj>
              </mc:Choice>
              <mc:Fallback>
                <p:oleObj name="Equation" r:id="rId8" imgW="41904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781300"/>
                        <a:ext cx="685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30" name="Text Box 6"/>
          <p:cNvSpPr txBox="1">
            <a:spLocks noChangeArrowheads="1"/>
          </p:cNvSpPr>
          <p:nvPr/>
        </p:nvSpPr>
        <p:spPr bwMode="auto">
          <a:xfrm>
            <a:off x="4038600" y="1066800"/>
            <a:ext cx="25495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9900"/>
                </a:solidFill>
              </a:rPr>
              <a:t>Hill-top or Symmetry-Breaking</a:t>
            </a:r>
          </a:p>
          <a:p>
            <a:r>
              <a:rPr lang="en-US" sz="1400">
                <a:solidFill>
                  <a:srgbClr val="009900"/>
                </a:solidFill>
              </a:rPr>
              <a:t>inflation,  Linde (1992)</a:t>
            </a:r>
          </a:p>
          <a:p>
            <a:r>
              <a:rPr lang="en-US" sz="1400">
                <a:solidFill>
                  <a:srgbClr val="009900"/>
                </a:solidFill>
              </a:rPr>
              <a:t>Lyth &amp; Boubekeur (2005)</a:t>
            </a:r>
          </a:p>
        </p:txBody>
      </p:sp>
      <p:graphicFrame>
        <p:nvGraphicFramePr>
          <p:cNvPr id="3594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463926"/>
              </p:ext>
            </p:extLst>
          </p:nvPr>
        </p:nvGraphicFramePr>
        <p:xfrm>
          <a:off x="1069975" y="3216275"/>
          <a:ext cx="12763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62" name="Equation" r:id="rId10" imgW="888840" imgH="228600" progId="Equation.3">
                  <p:embed/>
                </p:oleObj>
              </mc:Choice>
              <mc:Fallback>
                <p:oleObj name="Equation" r:id="rId10" imgW="88884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216275"/>
                        <a:ext cx="12763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835252"/>
              </p:ext>
            </p:extLst>
          </p:nvPr>
        </p:nvGraphicFramePr>
        <p:xfrm>
          <a:off x="2878138" y="3230563"/>
          <a:ext cx="138906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63" name="Equation" r:id="rId12" imgW="927000" imgH="241200" progId="Equation.3">
                  <p:embed/>
                </p:oleObj>
              </mc:Choice>
              <mc:Fallback>
                <p:oleObj name="Equation" r:id="rId12" imgW="92700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3230563"/>
                        <a:ext cx="1389062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714456"/>
              </p:ext>
            </p:extLst>
          </p:nvPr>
        </p:nvGraphicFramePr>
        <p:xfrm>
          <a:off x="5016500" y="3195638"/>
          <a:ext cx="10033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64" name="Equation" r:id="rId14" imgW="698400" imgH="215640" progId="Equation.3">
                  <p:embed/>
                </p:oleObj>
              </mc:Choice>
              <mc:Fallback>
                <p:oleObj name="Equation" r:id="rId14" imgW="69840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195638"/>
                        <a:ext cx="10033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34" name="Text Box 10"/>
          <p:cNvSpPr txBox="1">
            <a:spLocks noChangeArrowheads="1"/>
          </p:cNvSpPr>
          <p:nvPr/>
        </p:nvSpPr>
        <p:spPr bwMode="auto">
          <a:xfrm>
            <a:off x="228600" y="4097337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(b)</a:t>
            </a:r>
          </a:p>
        </p:txBody>
      </p:sp>
      <p:graphicFrame>
        <p:nvGraphicFramePr>
          <p:cNvPr id="3594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240240"/>
              </p:ext>
            </p:extLst>
          </p:nvPr>
        </p:nvGraphicFramePr>
        <p:xfrm>
          <a:off x="762000" y="4121150"/>
          <a:ext cx="990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65" name="Equation" r:id="rId16" imgW="825480" imgH="228600" progId="Equation.3">
                  <p:embed/>
                </p:oleObj>
              </mc:Choice>
              <mc:Fallback>
                <p:oleObj name="Equation" r:id="rId16" imgW="82548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21150"/>
                        <a:ext cx="990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766869"/>
              </p:ext>
            </p:extLst>
          </p:nvPr>
        </p:nvGraphicFramePr>
        <p:xfrm>
          <a:off x="1217613" y="4630737"/>
          <a:ext cx="99377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66" name="Equation" r:id="rId18" imgW="812520" imgH="228600" progId="Equation.3">
                  <p:embed/>
                </p:oleObj>
              </mc:Choice>
              <mc:Fallback>
                <p:oleObj name="Equation" r:id="rId18" imgW="81252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4630737"/>
                        <a:ext cx="99377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428504"/>
              </p:ext>
            </p:extLst>
          </p:nvPr>
        </p:nvGraphicFramePr>
        <p:xfrm>
          <a:off x="2971800" y="4630737"/>
          <a:ext cx="10668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67" name="Equation" r:id="rId20" imgW="914400" imgH="241200" progId="Equation.3">
                  <p:embed/>
                </p:oleObj>
              </mc:Choice>
              <mc:Fallback>
                <p:oleObj name="Equation" r:id="rId20" imgW="91440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630737"/>
                        <a:ext cx="10668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620978"/>
              </p:ext>
            </p:extLst>
          </p:nvPr>
        </p:nvGraphicFramePr>
        <p:xfrm>
          <a:off x="4953000" y="4554537"/>
          <a:ext cx="838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68" name="Equation" r:id="rId22" imgW="685800" imgH="215640" progId="Equation.3">
                  <p:embed/>
                </p:oleObj>
              </mc:Choice>
              <mc:Fallback>
                <p:oleObj name="Equation" r:id="rId22" imgW="685800" imgH="215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554537"/>
                        <a:ext cx="838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0" name="Object 1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38745020"/>
              </p:ext>
            </p:extLst>
          </p:nvPr>
        </p:nvGraphicFramePr>
        <p:xfrm>
          <a:off x="990600" y="3652838"/>
          <a:ext cx="12954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69" name="Equation" r:id="rId24" imgW="1066680" imgH="253800" progId="Equation.3">
                  <p:embed/>
                </p:oleObj>
              </mc:Choice>
              <mc:Fallback>
                <p:oleObj name="Equation" r:id="rId24" imgW="1066680" imgH="253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52838"/>
                        <a:ext cx="129540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9441" name="Picture 17" descr="symmetry-breaki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442" name="Oval 18"/>
          <p:cNvSpPr>
            <a:spLocks noChangeArrowheads="1"/>
          </p:cNvSpPr>
          <p:nvPr/>
        </p:nvSpPr>
        <p:spPr bwMode="auto">
          <a:xfrm>
            <a:off x="8839200" y="1889125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9443" name="Oval 19"/>
          <p:cNvSpPr>
            <a:spLocks noChangeArrowheads="1"/>
          </p:cNvSpPr>
          <p:nvPr/>
        </p:nvSpPr>
        <p:spPr bwMode="auto">
          <a:xfrm>
            <a:off x="8001000" y="3108325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9444" name="Text Box 20"/>
          <p:cNvSpPr txBox="1">
            <a:spLocks noChangeArrowheads="1"/>
          </p:cNvSpPr>
          <p:nvPr/>
        </p:nvSpPr>
        <p:spPr bwMode="auto">
          <a:xfrm>
            <a:off x="8518525" y="1785938"/>
            <a:ext cx="369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(a)</a:t>
            </a:r>
          </a:p>
        </p:txBody>
      </p:sp>
      <p:sp>
        <p:nvSpPr>
          <p:cNvPr id="359445" name="Text Box 21"/>
          <p:cNvSpPr txBox="1">
            <a:spLocks noChangeArrowheads="1"/>
          </p:cNvSpPr>
          <p:nvPr/>
        </p:nvSpPr>
        <p:spPr bwMode="auto">
          <a:xfrm>
            <a:off x="8077200" y="2925763"/>
            <a:ext cx="369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(b)</a:t>
            </a:r>
          </a:p>
        </p:txBody>
      </p:sp>
      <p:graphicFrame>
        <p:nvGraphicFramePr>
          <p:cNvPr id="35944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349528"/>
              </p:ext>
            </p:extLst>
          </p:nvPr>
        </p:nvGraphicFramePr>
        <p:xfrm>
          <a:off x="2895600" y="3581400"/>
          <a:ext cx="13716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70" name="Equation" r:id="rId27" imgW="1193760" imgH="228600" progId="Equation.3">
                  <p:embed/>
                </p:oleObj>
              </mc:Choice>
              <mc:Fallback>
                <p:oleObj name="Equation" r:id="rId27" imgW="1193760" imgH="22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581400"/>
                        <a:ext cx="13716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654362"/>
              </p:ext>
            </p:extLst>
          </p:nvPr>
        </p:nvGraphicFramePr>
        <p:xfrm>
          <a:off x="1143000" y="5011737"/>
          <a:ext cx="12954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71" name="Equation" r:id="rId29" imgW="1066680" imgH="253800" progId="Equation.3">
                  <p:embed/>
                </p:oleObj>
              </mc:Choice>
              <mc:Fallback>
                <p:oleObj name="Equation" r:id="rId29" imgW="1066680" imgH="2538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11737"/>
                        <a:ext cx="129540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422730"/>
              </p:ext>
            </p:extLst>
          </p:nvPr>
        </p:nvGraphicFramePr>
        <p:xfrm>
          <a:off x="2903538" y="5011737"/>
          <a:ext cx="13557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72" name="Equation" r:id="rId31" imgW="1180800" imgH="228600" progId="Equation.3">
                  <p:embed/>
                </p:oleObj>
              </mc:Choice>
              <mc:Fallback>
                <p:oleObj name="Equation" r:id="rId31" imgW="1180800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5011737"/>
                        <a:ext cx="135572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52" name="Text Box 28"/>
          <p:cNvSpPr txBox="1">
            <a:spLocks noChangeArrowheads="1"/>
          </p:cNvSpPr>
          <p:nvPr/>
        </p:nvSpPr>
        <p:spPr bwMode="auto">
          <a:xfrm>
            <a:off x="228600" y="1828800"/>
            <a:ext cx="6051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In the stringy picture, we have </a:t>
            </a:r>
            <a:r>
              <a:rPr lang="en-US" i="1"/>
              <a:t>N</a:t>
            </a:r>
            <a:r>
              <a:rPr lang="en-US"/>
              <a:t> D3-branes that are blown up into a </a:t>
            </a:r>
            <a:r>
              <a:rPr lang="en-US">
                <a:solidFill>
                  <a:srgbClr val="FF0000"/>
                </a:solidFill>
              </a:rPr>
              <a:t>giant D5-brane</a:t>
            </a:r>
            <a:r>
              <a:rPr lang="en-US"/>
              <a:t> under the influence of </a:t>
            </a:r>
            <a:r>
              <a:rPr lang="en-US" i="1"/>
              <a:t>RR </a:t>
            </a:r>
            <a:r>
              <a:rPr lang="en-US"/>
              <a:t>6-form.</a:t>
            </a:r>
            <a:endParaRPr lang="en-US" i="1"/>
          </a:p>
          <a:p>
            <a:r>
              <a:rPr lang="en-US"/>
              <a:t> </a:t>
            </a:r>
          </a:p>
        </p:txBody>
      </p:sp>
      <p:sp>
        <p:nvSpPr>
          <p:cNvPr id="359453" name="Oval 29"/>
          <p:cNvSpPr>
            <a:spLocks noChangeArrowheads="1"/>
          </p:cNvSpPr>
          <p:nvPr/>
        </p:nvSpPr>
        <p:spPr bwMode="auto">
          <a:xfrm>
            <a:off x="7391400" y="3108325"/>
            <a:ext cx="92075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9454" name="Text Box 30"/>
          <p:cNvSpPr txBox="1">
            <a:spLocks noChangeArrowheads="1"/>
          </p:cNvSpPr>
          <p:nvPr/>
        </p:nvSpPr>
        <p:spPr bwMode="auto">
          <a:xfrm>
            <a:off x="7097713" y="2925763"/>
            <a:ext cx="361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(c)</a:t>
            </a:r>
          </a:p>
        </p:txBody>
      </p:sp>
      <p:sp>
        <p:nvSpPr>
          <p:cNvPr id="359455" name="Text Box 31"/>
          <p:cNvSpPr txBox="1">
            <a:spLocks noChangeArrowheads="1"/>
          </p:cNvSpPr>
          <p:nvPr/>
        </p:nvSpPr>
        <p:spPr bwMode="auto">
          <a:xfrm>
            <a:off x="152400" y="5410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(c)</a:t>
            </a:r>
          </a:p>
        </p:txBody>
      </p:sp>
      <p:graphicFrame>
        <p:nvGraphicFramePr>
          <p:cNvPr id="35945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715696"/>
              </p:ext>
            </p:extLst>
          </p:nvPr>
        </p:nvGraphicFramePr>
        <p:xfrm>
          <a:off x="700088" y="5434013"/>
          <a:ext cx="9604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73" name="Equation" r:id="rId33" imgW="799920" imgH="228600" progId="Equation.3">
                  <p:embed/>
                </p:oleObj>
              </mc:Choice>
              <mc:Fallback>
                <p:oleObj name="Equation" r:id="rId33" imgW="799920" imgH="2286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5434013"/>
                        <a:ext cx="960437" cy="3175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61" name="Object 37"/>
          <p:cNvGraphicFramePr>
            <a:graphicFrameLocks noChangeAspect="1"/>
          </p:cNvGraphicFramePr>
          <p:nvPr/>
        </p:nvGraphicFramePr>
        <p:xfrm>
          <a:off x="7391400" y="3733800"/>
          <a:ext cx="44767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74" name="Equation" r:id="rId35" imgW="342720" imgH="177480" progId="Equation.3">
                  <p:embed/>
                </p:oleObj>
              </mc:Choice>
              <mc:Fallback>
                <p:oleObj name="Equation" r:id="rId35" imgW="342720" imgH="17748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733800"/>
                        <a:ext cx="447675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62" name="AutoShape 38"/>
          <p:cNvSpPr>
            <a:spLocks noChangeArrowheads="1"/>
          </p:cNvSpPr>
          <p:nvPr/>
        </p:nvSpPr>
        <p:spPr bwMode="auto">
          <a:xfrm>
            <a:off x="7620000" y="3962400"/>
            <a:ext cx="76200" cy="609600"/>
          </a:xfrm>
          <a:prstGeom prst="down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graphicFrame>
        <p:nvGraphicFramePr>
          <p:cNvPr id="359463" name="Object 39"/>
          <p:cNvGraphicFramePr>
            <a:graphicFrameLocks noChangeAspect="1"/>
          </p:cNvGraphicFramePr>
          <p:nvPr/>
        </p:nvGraphicFramePr>
        <p:xfrm>
          <a:off x="7186613" y="4572000"/>
          <a:ext cx="94297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75" name="Equation" r:id="rId37" imgW="698400" imgH="203040" progId="Equation.3">
                  <p:embed/>
                </p:oleObj>
              </mc:Choice>
              <mc:Fallback>
                <p:oleObj name="Equation" r:id="rId37" imgW="698400" imgH="20304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572000"/>
                        <a:ext cx="94297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65" name="Text Box 41"/>
          <p:cNvSpPr txBox="1">
            <a:spLocks noChangeArrowheads="1"/>
          </p:cNvSpPr>
          <p:nvPr/>
        </p:nvSpPr>
        <p:spPr bwMode="auto">
          <a:xfrm>
            <a:off x="441325" y="468313"/>
            <a:ext cx="8180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Analysis of the Gauged M-flation around the Single-Block Vacuum</a:t>
            </a:r>
          </a:p>
        </p:txBody>
      </p:sp>
      <p:sp>
        <p:nvSpPr>
          <p:cNvPr id="359466" name="AutoShape 42"/>
          <p:cNvSpPr>
            <a:spLocks noChangeArrowheads="1"/>
          </p:cNvSpPr>
          <p:nvPr/>
        </p:nvSpPr>
        <p:spPr bwMode="auto">
          <a:xfrm>
            <a:off x="7620000" y="4876800"/>
            <a:ext cx="76200" cy="609600"/>
          </a:xfrm>
          <a:prstGeom prst="down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graphicFrame>
        <p:nvGraphicFramePr>
          <p:cNvPr id="359467" name="Object 43"/>
          <p:cNvGraphicFramePr>
            <a:graphicFrameLocks noChangeAspect="1"/>
          </p:cNvGraphicFramePr>
          <p:nvPr/>
        </p:nvGraphicFramePr>
        <p:xfrm>
          <a:off x="7162800" y="5562600"/>
          <a:ext cx="11430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76" name="Equation" r:id="rId39" imgW="850680" imgH="253800" progId="Equation.3">
                  <p:embed/>
                </p:oleObj>
              </mc:Choice>
              <mc:Fallback>
                <p:oleObj name="Equation" r:id="rId39" imgW="850680" imgH="2538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62600"/>
                        <a:ext cx="11430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585128"/>
              </p:ext>
            </p:extLst>
          </p:nvPr>
        </p:nvGraphicFramePr>
        <p:xfrm>
          <a:off x="1385888" y="5867400"/>
          <a:ext cx="9620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77" name="Equation" r:id="rId41" imgW="787320" imgH="228600" progId="Equation.3">
                  <p:embed/>
                </p:oleObj>
              </mc:Choice>
              <mc:Fallback>
                <p:oleObj name="Equation" r:id="rId41" imgW="78732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5867400"/>
                        <a:ext cx="96202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60631"/>
              </p:ext>
            </p:extLst>
          </p:nvPr>
        </p:nvGraphicFramePr>
        <p:xfrm>
          <a:off x="3213100" y="5867400"/>
          <a:ext cx="8890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78" name="Equation" r:id="rId43" imgW="761760" imgH="241200" progId="Equation.3">
                  <p:embed/>
                </p:oleObj>
              </mc:Choice>
              <mc:Fallback>
                <p:oleObj name="Equation" r:id="rId43" imgW="76176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5867400"/>
                        <a:ext cx="8890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470301"/>
              </p:ext>
            </p:extLst>
          </p:nvPr>
        </p:nvGraphicFramePr>
        <p:xfrm>
          <a:off x="5105400" y="5791200"/>
          <a:ext cx="838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79" name="Equation" r:id="rId45" imgW="685502" imgH="215806" progId="Equation.3">
                  <p:embed/>
                </p:oleObj>
              </mc:Choice>
              <mc:Fallback>
                <p:oleObj name="Equation" r:id="rId45" imgW="685502" imgH="21580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791200"/>
                        <a:ext cx="838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682089"/>
              </p:ext>
            </p:extLst>
          </p:nvPr>
        </p:nvGraphicFramePr>
        <p:xfrm>
          <a:off x="1295400" y="6248400"/>
          <a:ext cx="12954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80" name="Equation" r:id="rId46" imgW="1066337" imgH="253890" progId="Equation.3">
                  <p:embed/>
                </p:oleObj>
              </mc:Choice>
              <mc:Fallback>
                <p:oleObj name="Equation" r:id="rId46" imgW="1066337" imgH="25389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6248400"/>
                        <a:ext cx="129540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620081"/>
              </p:ext>
            </p:extLst>
          </p:nvPr>
        </p:nvGraphicFramePr>
        <p:xfrm>
          <a:off x="3055938" y="6248400"/>
          <a:ext cx="13557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81" name="Equation" r:id="rId47" imgW="1181100" imgH="228600" progId="Equation.3">
                  <p:embed/>
                </p:oleObj>
              </mc:Choice>
              <mc:Fallback>
                <p:oleObj name="Equation" r:id="rId47" imgW="1181100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6248400"/>
                        <a:ext cx="135572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304800" y="420688"/>
            <a:ext cx="47436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Mass Spectrum of </a:t>
            </a:r>
            <a:r>
              <a:rPr lang="en-US" sz="2400" b="1" dirty="0" smtClean="0">
                <a:sym typeface="Symbol"/>
              </a:rPr>
              <a:t> </a:t>
            </a:r>
            <a:r>
              <a:rPr lang="en-US" sz="2400" b="1" dirty="0" smtClean="0"/>
              <a:t>Spectators</a:t>
            </a:r>
            <a:endParaRPr lang="en-US" sz="2400" b="1" dirty="0"/>
          </a:p>
        </p:txBody>
      </p:sp>
      <p:sp>
        <p:nvSpPr>
          <p:cNvPr id="186389" name="Text Box 21"/>
          <p:cNvSpPr txBox="1">
            <a:spLocks noChangeArrowheads="1"/>
          </p:cNvSpPr>
          <p:nvPr/>
        </p:nvSpPr>
        <p:spPr bwMode="auto">
          <a:xfrm>
            <a:off x="228600" y="1081088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(a)</a:t>
            </a:r>
          </a:p>
        </p:txBody>
      </p:sp>
      <p:sp>
        <p:nvSpPr>
          <p:cNvPr id="186390" name="Text Box 22"/>
          <p:cNvSpPr txBox="1">
            <a:spLocks noChangeArrowheads="1"/>
          </p:cNvSpPr>
          <p:nvPr/>
        </p:nvSpPr>
        <p:spPr bwMode="auto">
          <a:xfrm>
            <a:off x="2114550" y="108108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 -modes</a:t>
            </a:r>
          </a:p>
        </p:txBody>
      </p:sp>
      <p:graphicFrame>
        <p:nvGraphicFramePr>
          <p:cNvPr id="186391" name="Object 23"/>
          <p:cNvGraphicFramePr>
            <a:graphicFrameLocks noChangeAspect="1"/>
          </p:cNvGraphicFramePr>
          <p:nvPr/>
        </p:nvGraphicFramePr>
        <p:xfrm>
          <a:off x="657225" y="1143000"/>
          <a:ext cx="12382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75" name="Equation" r:id="rId3" imgW="672840" imgH="228600" progId="Equation.3">
                  <p:embed/>
                </p:oleObj>
              </mc:Choice>
              <mc:Fallback>
                <p:oleObj name="Equation" r:id="rId3" imgW="67284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1143000"/>
                        <a:ext cx="12382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92" name="Object 24"/>
          <p:cNvGraphicFramePr>
            <a:graphicFrameLocks noChangeAspect="1"/>
          </p:cNvGraphicFramePr>
          <p:nvPr/>
        </p:nvGraphicFramePr>
        <p:xfrm>
          <a:off x="1512888" y="1524000"/>
          <a:ext cx="49371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76" name="Equation" r:id="rId5" imgW="2819160" imgH="393480" progId="Equation.3">
                  <p:embed/>
                </p:oleObj>
              </mc:Choice>
              <mc:Fallback>
                <p:oleObj name="Equation" r:id="rId5" imgW="2819160" imgH="393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1524000"/>
                        <a:ext cx="49371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93" name="Object 25"/>
          <p:cNvGraphicFramePr>
            <a:graphicFrameLocks noChangeAspect="1"/>
          </p:cNvGraphicFramePr>
          <p:nvPr/>
        </p:nvGraphicFramePr>
        <p:xfrm>
          <a:off x="4056063" y="1146175"/>
          <a:ext cx="1808162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77" name="Equation" r:id="rId7" imgW="1307880" imgH="177480" progId="Equation.3">
                  <p:embed/>
                </p:oleObj>
              </mc:Choice>
              <mc:Fallback>
                <p:oleObj name="Equation" r:id="rId7" imgW="1307880" imgH="1774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063" y="1146175"/>
                        <a:ext cx="1808162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94" name="Text Box 26"/>
          <p:cNvSpPr txBox="1">
            <a:spLocks noChangeArrowheads="1"/>
          </p:cNvSpPr>
          <p:nvPr/>
        </p:nvSpPr>
        <p:spPr bwMode="auto">
          <a:xfrm>
            <a:off x="7067550" y="1144588"/>
            <a:ext cx="1543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Degeneracy of each</a:t>
            </a:r>
          </a:p>
        </p:txBody>
      </p:sp>
      <p:graphicFrame>
        <p:nvGraphicFramePr>
          <p:cNvPr id="186395" name="Object 27"/>
          <p:cNvGraphicFramePr>
            <a:graphicFrameLocks noChangeAspect="1"/>
          </p:cNvGraphicFramePr>
          <p:nvPr/>
        </p:nvGraphicFramePr>
        <p:xfrm>
          <a:off x="7119938" y="1447800"/>
          <a:ext cx="195262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78" name="Equation" r:id="rId9" imgW="88560" imgH="177480" progId="Equation.3">
                  <p:embed/>
                </p:oleObj>
              </mc:Choice>
              <mc:Fallback>
                <p:oleObj name="Equation" r:id="rId9" imgW="88560" imgH="177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938" y="1447800"/>
                        <a:ext cx="195262" cy="22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96" name="Text Box 28"/>
          <p:cNvSpPr txBox="1">
            <a:spLocks noChangeArrowheads="1"/>
          </p:cNvSpPr>
          <p:nvPr/>
        </p:nvSpPr>
        <p:spPr bwMode="auto">
          <a:xfrm>
            <a:off x="7162800" y="1447800"/>
            <a:ext cx="766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-mode is</a:t>
            </a:r>
          </a:p>
        </p:txBody>
      </p:sp>
      <p:graphicFrame>
        <p:nvGraphicFramePr>
          <p:cNvPr id="186397" name="Object 29"/>
          <p:cNvGraphicFramePr>
            <a:graphicFrameLocks noChangeAspect="1"/>
          </p:cNvGraphicFramePr>
          <p:nvPr/>
        </p:nvGraphicFramePr>
        <p:xfrm>
          <a:off x="7848600" y="1468438"/>
          <a:ext cx="531813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79" name="Equation" r:id="rId11" imgW="355320" imgH="177480" progId="Equation.3">
                  <p:embed/>
                </p:oleObj>
              </mc:Choice>
              <mc:Fallback>
                <p:oleObj name="Equation" r:id="rId11" imgW="355320" imgH="1774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468438"/>
                        <a:ext cx="531813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98" name="Object 30"/>
          <p:cNvGraphicFramePr>
            <a:graphicFrameLocks noChangeAspect="1"/>
          </p:cNvGraphicFramePr>
          <p:nvPr/>
        </p:nvGraphicFramePr>
        <p:xfrm>
          <a:off x="1804988" y="3289300"/>
          <a:ext cx="2286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80" name="Equation" r:id="rId13" imgW="114120" imgH="215640" progId="Equation.3">
                  <p:embed/>
                </p:oleObj>
              </mc:Choice>
              <mc:Fallback>
                <p:oleObj name="Equation" r:id="rId13" imgW="114120" imgH="2156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3289300"/>
                        <a:ext cx="2286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99" name="Text Box 31"/>
          <p:cNvSpPr txBox="1">
            <a:spLocks noChangeArrowheads="1"/>
          </p:cNvSpPr>
          <p:nvPr/>
        </p:nvSpPr>
        <p:spPr bwMode="auto">
          <a:xfrm>
            <a:off x="304800" y="2286000"/>
            <a:ext cx="485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ahoma" pitchFamily="34" charset="0"/>
              </a:rPr>
              <a:t>(b)</a:t>
            </a:r>
          </a:p>
        </p:txBody>
      </p:sp>
      <p:sp>
        <p:nvSpPr>
          <p:cNvPr id="186400" name="Text Box 32"/>
          <p:cNvSpPr txBox="1">
            <a:spLocks noChangeArrowheads="1"/>
          </p:cNvSpPr>
          <p:nvPr/>
        </p:nvSpPr>
        <p:spPr bwMode="auto">
          <a:xfrm>
            <a:off x="1933575" y="2324100"/>
            <a:ext cx="1074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-modes</a:t>
            </a:r>
            <a:r>
              <a:rPr lang="en-US" dirty="0">
                <a:latin typeface="Tahoma" pitchFamily="34" charset="0"/>
              </a:rPr>
              <a:t> </a:t>
            </a:r>
          </a:p>
        </p:txBody>
      </p:sp>
      <p:graphicFrame>
        <p:nvGraphicFramePr>
          <p:cNvPr id="186401" name="Object 33"/>
          <p:cNvGraphicFramePr>
            <a:graphicFrameLocks noChangeAspect="1"/>
          </p:cNvGraphicFramePr>
          <p:nvPr/>
        </p:nvGraphicFramePr>
        <p:xfrm>
          <a:off x="762000" y="2324100"/>
          <a:ext cx="10144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81" name="Equation" r:id="rId15" imgW="685800" imgH="228600" progId="Equation.3">
                  <p:embed/>
                </p:oleObj>
              </mc:Choice>
              <mc:Fallback>
                <p:oleObj name="Equation" r:id="rId15" imgW="68580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24100"/>
                        <a:ext cx="10144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02" name="Object 34"/>
          <p:cNvGraphicFramePr>
            <a:graphicFrameLocks noChangeAspect="1"/>
          </p:cNvGraphicFramePr>
          <p:nvPr/>
        </p:nvGraphicFramePr>
        <p:xfrm>
          <a:off x="1676400" y="2743200"/>
          <a:ext cx="47593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82" name="Equation" r:id="rId17" imgW="2717640" imgH="393480" progId="Equation.3">
                  <p:embed/>
                </p:oleObj>
              </mc:Choice>
              <mc:Fallback>
                <p:oleObj name="Equation" r:id="rId17" imgW="2717640" imgH="3934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47593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03" name="Object 35"/>
          <p:cNvGraphicFramePr>
            <a:graphicFrameLocks noChangeAspect="1"/>
          </p:cNvGraphicFramePr>
          <p:nvPr/>
        </p:nvGraphicFramePr>
        <p:xfrm>
          <a:off x="4121150" y="2346325"/>
          <a:ext cx="157956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83" name="Equation" r:id="rId19" imgW="1041120" imgH="177480" progId="Equation.3">
                  <p:embed/>
                </p:oleObj>
              </mc:Choice>
              <mc:Fallback>
                <p:oleObj name="Equation" r:id="rId19" imgW="1041120" imgH="1774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150" y="2346325"/>
                        <a:ext cx="1579563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404" name="Text Box 36"/>
          <p:cNvSpPr txBox="1">
            <a:spLocks noChangeArrowheads="1"/>
          </p:cNvSpPr>
          <p:nvPr/>
        </p:nvSpPr>
        <p:spPr bwMode="auto">
          <a:xfrm>
            <a:off x="6934200" y="2424849"/>
            <a:ext cx="152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ahoma" pitchFamily="34" charset="0"/>
              </a:rPr>
              <a:t>Degeneracy of each</a:t>
            </a:r>
          </a:p>
        </p:txBody>
      </p:sp>
      <p:graphicFrame>
        <p:nvGraphicFramePr>
          <p:cNvPr id="18640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980604"/>
              </p:ext>
            </p:extLst>
          </p:nvPr>
        </p:nvGraphicFramePr>
        <p:xfrm>
          <a:off x="7029450" y="2714625"/>
          <a:ext cx="2571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84" name="Equation" r:id="rId21" imgW="88560" imgH="177480" progId="Equation.3">
                  <p:embed/>
                </p:oleObj>
              </mc:Choice>
              <mc:Fallback>
                <p:oleObj name="Equation" r:id="rId21" imgW="88560" imgH="17748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450" y="2714625"/>
                        <a:ext cx="2571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406" name="Text Box 38"/>
          <p:cNvSpPr txBox="1">
            <a:spLocks noChangeArrowheads="1"/>
          </p:cNvSpPr>
          <p:nvPr/>
        </p:nvSpPr>
        <p:spPr bwMode="auto">
          <a:xfrm>
            <a:off x="7058025" y="2743200"/>
            <a:ext cx="7667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-mode is</a:t>
            </a:r>
          </a:p>
        </p:txBody>
      </p:sp>
      <p:graphicFrame>
        <p:nvGraphicFramePr>
          <p:cNvPr id="18640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484978"/>
              </p:ext>
            </p:extLst>
          </p:nvPr>
        </p:nvGraphicFramePr>
        <p:xfrm>
          <a:off x="7758112" y="2774950"/>
          <a:ext cx="623888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85" name="Equation" r:id="rId22" imgW="355320" imgH="177480" progId="Equation.3">
                  <p:embed/>
                </p:oleObj>
              </mc:Choice>
              <mc:Fallback>
                <p:oleObj name="Equation" r:id="rId22" imgW="355320" imgH="1774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8112" y="2774950"/>
                        <a:ext cx="623888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12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53577"/>
              </p:ext>
            </p:extLst>
          </p:nvPr>
        </p:nvGraphicFramePr>
        <p:xfrm>
          <a:off x="2057400" y="1211824"/>
          <a:ext cx="219869" cy="17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86" name="Equation" r:id="rId23" imgW="152280" imgH="139680" progId="Equation.3">
                  <p:embed/>
                </p:oleObj>
              </mc:Choice>
              <mc:Fallback>
                <p:oleObj name="Equation" r:id="rId23" imgW="152280" imgH="1396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11824"/>
                        <a:ext cx="219869" cy="17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24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186761"/>
              </p:ext>
            </p:extLst>
          </p:nvPr>
        </p:nvGraphicFramePr>
        <p:xfrm>
          <a:off x="1841501" y="2376488"/>
          <a:ext cx="292099" cy="29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87" name="Equation" r:id="rId25" imgW="164880" imgH="203040" progId="Equation.3">
                  <p:embed/>
                </p:oleObj>
              </mc:Choice>
              <mc:Fallback>
                <p:oleObj name="Equation" r:id="rId25" imgW="164880" imgH="20304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1" y="2376488"/>
                        <a:ext cx="292099" cy="295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437" name="Text Box 69"/>
          <p:cNvSpPr txBox="1">
            <a:spLocks noChangeArrowheads="1"/>
          </p:cNvSpPr>
          <p:nvPr/>
        </p:nvSpPr>
        <p:spPr bwMode="auto">
          <a:xfrm>
            <a:off x="304800" y="3733800"/>
            <a:ext cx="4539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(c)</a:t>
            </a:r>
            <a:endParaRPr lang="en-US" dirty="0"/>
          </a:p>
        </p:txBody>
      </p:sp>
      <p:sp>
        <p:nvSpPr>
          <p:cNvPr id="186438" name="Text Box 70"/>
          <p:cNvSpPr txBox="1">
            <a:spLocks noChangeArrowheads="1"/>
          </p:cNvSpPr>
          <p:nvPr/>
        </p:nvSpPr>
        <p:spPr bwMode="auto">
          <a:xfrm>
            <a:off x="1371600" y="3733800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vector modes</a:t>
            </a:r>
          </a:p>
        </p:txBody>
      </p:sp>
      <p:graphicFrame>
        <p:nvGraphicFramePr>
          <p:cNvPr id="186439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909166"/>
              </p:ext>
            </p:extLst>
          </p:nvPr>
        </p:nvGraphicFramePr>
        <p:xfrm>
          <a:off x="723900" y="3733800"/>
          <a:ext cx="7239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88" name="Equation" r:id="rId27" imgW="495000" imgH="203040" progId="Equation.3">
                  <p:embed/>
                </p:oleObj>
              </mc:Choice>
              <mc:Fallback>
                <p:oleObj name="Equation" r:id="rId27" imgW="495000" imgH="203040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3733800"/>
                        <a:ext cx="72390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41" name="Object 7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906413088"/>
              </p:ext>
            </p:extLst>
          </p:nvPr>
        </p:nvGraphicFramePr>
        <p:xfrm>
          <a:off x="3505200" y="4078638"/>
          <a:ext cx="2154842" cy="64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89" name="Equation" r:id="rId29" imgW="1257120" imgH="419040" progId="Equation.3">
                  <p:embed/>
                </p:oleObj>
              </mc:Choice>
              <mc:Fallback>
                <p:oleObj name="Equation" r:id="rId29" imgW="1257120" imgH="41904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78638"/>
                        <a:ext cx="2154842" cy="64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43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570426"/>
              </p:ext>
            </p:extLst>
          </p:nvPr>
        </p:nvGraphicFramePr>
        <p:xfrm>
          <a:off x="2125663" y="5334000"/>
          <a:ext cx="14636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90" name="Equation" r:id="rId31" imgW="774360" imgH="431640" progId="Equation.3">
                  <p:embed/>
                </p:oleObj>
              </mc:Choice>
              <mc:Fallback>
                <p:oleObj name="Equation" r:id="rId31" imgW="774360" imgH="43164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5334000"/>
                        <a:ext cx="146367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44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250123"/>
              </p:ext>
            </p:extLst>
          </p:nvPr>
        </p:nvGraphicFramePr>
        <p:xfrm>
          <a:off x="3505200" y="5334000"/>
          <a:ext cx="129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91" name="Equation" r:id="rId33" imgW="901440" imgH="457200" progId="Equation.3">
                  <p:embed/>
                </p:oleObj>
              </mc:Choice>
              <mc:Fallback>
                <p:oleObj name="Equation" r:id="rId33" imgW="901440" imgH="45720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334000"/>
                        <a:ext cx="1295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45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277456"/>
              </p:ext>
            </p:extLst>
          </p:nvPr>
        </p:nvGraphicFramePr>
        <p:xfrm>
          <a:off x="4819650" y="5334000"/>
          <a:ext cx="21145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92" name="Equation" r:id="rId35" imgW="1231560" imgH="431640" progId="Equation.3">
                  <p:embed/>
                </p:oleObj>
              </mc:Choice>
              <mc:Fallback>
                <p:oleObj name="Equation" r:id="rId35" imgW="1231560" imgH="431640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5334000"/>
                        <a:ext cx="21145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46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272760"/>
              </p:ext>
            </p:extLst>
          </p:nvPr>
        </p:nvGraphicFramePr>
        <p:xfrm>
          <a:off x="6181725" y="5334000"/>
          <a:ext cx="10461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93" name="Equation" r:id="rId37" imgW="609480" imgH="203040" progId="Equation.3">
                  <p:embed/>
                </p:oleObj>
              </mc:Choice>
              <mc:Fallback>
                <p:oleObj name="Equation" r:id="rId37" imgW="609480" imgH="203040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5334000"/>
                        <a:ext cx="10461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6934200" y="3901224"/>
            <a:ext cx="152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ahoma" pitchFamily="34" charset="0"/>
              </a:rPr>
              <a:t>Degeneracy of each</a:t>
            </a:r>
          </a:p>
        </p:txBody>
      </p:sp>
      <p:graphicFrame>
        <p:nvGraphicFramePr>
          <p:cNvPr id="4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502562"/>
              </p:ext>
            </p:extLst>
          </p:nvPr>
        </p:nvGraphicFramePr>
        <p:xfrm>
          <a:off x="7029450" y="4191000"/>
          <a:ext cx="2571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94" name="Equation" r:id="rId39" imgW="88560" imgH="177480" progId="Equation.3">
                  <p:embed/>
                </p:oleObj>
              </mc:Choice>
              <mc:Fallback>
                <p:oleObj name="Equation" r:id="rId39" imgW="88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450" y="4191000"/>
                        <a:ext cx="2571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7058025" y="4219575"/>
            <a:ext cx="7667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-mode is</a:t>
            </a:r>
          </a:p>
        </p:txBody>
      </p:sp>
      <p:graphicFrame>
        <p:nvGraphicFramePr>
          <p:cNvPr id="4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508805"/>
              </p:ext>
            </p:extLst>
          </p:nvPr>
        </p:nvGraphicFramePr>
        <p:xfrm>
          <a:off x="7758112" y="4251325"/>
          <a:ext cx="623888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95" name="Equation" r:id="rId40" imgW="355320" imgH="177480" progId="Equation.3">
                  <p:embed/>
                </p:oleObj>
              </mc:Choice>
              <mc:Fallback>
                <p:oleObj name="Equation" r:id="rId40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8112" y="4251325"/>
                        <a:ext cx="623888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9" name="Text Box 109"/>
          <p:cNvSpPr txBox="1">
            <a:spLocks noChangeArrowheads="1"/>
          </p:cNvSpPr>
          <p:nvPr/>
        </p:nvSpPr>
        <p:spPr bwMode="auto">
          <a:xfrm>
            <a:off x="441325" y="420688"/>
            <a:ext cx="61638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/>
              <a:t>C) Power </a:t>
            </a:r>
            <a:r>
              <a:rPr lang="en-US" sz="2000" b="1" dirty="0"/>
              <a:t>Spectra in Symmetry-Breaking Inflation</a:t>
            </a:r>
          </a:p>
        </p:txBody>
      </p:sp>
      <p:graphicFrame>
        <p:nvGraphicFramePr>
          <p:cNvPr id="358510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373155"/>
              </p:ext>
            </p:extLst>
          </p:nvPr>
        </p:nvGraphicFramePr>
        <p:xfrm>
          <a:off x="6605192" y="481012"/>
          <a:ext cx="129698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04" name="Equation" r:id="rId3" imgW="774360" imgH="203040" progId="Equation.3">
                  <p:embed/>
                </p:oleObj>
              </mc:Choice>
              <mc:Fallback>
                <p:oleObj name="Equation" r:id="rId3" imgW="774360" imgH="203040" progId="Equation.3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192" y="481012"/>
                        <a:ext cx="1296987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11" name="AutoShape 111"/>
          <p:cNvSpPr>
            <a:spLocks noChangeArrowheads="1"/>
          </p:cNvSpPr>
          <p:nvPr/>
        </p:nvSpPr>
        <p:spPr bwMode="auto">
          <a:xfrm>
            <a:off x="4343400" y="1293844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58512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407537"/>
              </p:ext>
            </p:extLst>
          </p:nvPr>
        </p:nvGraphicFramePr>
        <p:xfrm>
          <a:off x="4925020" y="1149164"/>
          <a:ext cx="1018580" cy="365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05" name="Equation" r:id="rId5" imgW="685800" imgH="228600" progId="Equation.3">
                  <p:embed/>
                </p:oleObj>
              </mc:Choice>
              <mc:Fallback>
                <p:oleObj name="Equation" r:id="rId5" imgW="685800" imgH="228600" progId="Equation.3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5020" y="1149164"/>
                        <a:ext cx="1018580" cy="365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76" name="Group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94327"/>
              </p:ext>
            </p:extLst>
          </p:nvPr>
        </p:nvGraphicFramePr>
        <p:xfrm>
          <a:off x="533400" y="1981200"/>
          <a:ext cx="3657600" cy="1219200"/>
        </p:xfrm>
        <a:graphic>
          <a:graphicData uri="http://schemas.openxmlformats.org/drawingml/2006/table">
            <a:tbl>
              <a:tblPr/>
              <a:tblGrid>
                <a:gridCol w="731838"/>
                <a:gridCol w="731837"/>
                <a:gridCol w="730250"/>
                <a:gridCol w="731838"/>
                <a:gridCol w="731837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8542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541663"/>
              </p:ext>
            </p:extLst>
          </p:nvPr>
        </p:nvGraphicFramePr>
        <p:xfrm>
          <a:off x="620713" y="2133600"/>
          <a:ext cx="52228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06" name="Equation" r:id="rId7" imgW="304560" imgH="406080" progId="Equation.3">
                  <p:embed/>
                </p:oleObj>
              </mc:Choice>
              <mc:Fallback>
                <p:oleObj name="Equation" r:id="rId7" imgW="304560" imgH="406080" progId="Equation.3">
                  <p:embed/>
                  <p:pic>
                    <p:nvPicPr>
                      <p:cNvPr id="0" name="Object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2133600"/>
                        <a:ext cx="52228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44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322988"/>
              </p:ext>
            </p:extLst>
          </p:nvPr>
        </p:nvGraphicFramePr>
        <p:xfrm>
          <a:off x="2819400" y="2362200"/>
          <a:ext cx="557212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07" name="Equation" r:id="rId9" imgW="380880" imgH="177480" progId="Equation.3">
                  <p:embed/>
                </p:oleObj>
              </mc:Choice>
              <mc:Fallback>
                <p:oleObj name="Equation" r:id="rId9" imgW="380880" imgH="177480" progId="Equation.3">
                  <p:embed/>
                  <p:pic>
                    <p:nvPicPr>
                      <p:cNvPr id="0" name="Object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62200"/>
                        <a:ext cx="557212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45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232112"/>
              </p:ext>
            </p:extLst>
          </p:nvPr>
        </p:nvGraphicFramePr>
        <p:xfrm>
          <a:off x="3708401" y="2414277"/>
          <a:ext cx="177800" cy="222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08" name="Equation" r:id="rId11" imgW="114120" imgH="177480" progId="Equation.3">
                  <p:embed/>
                </p:oleObj>
              </mc:Choice>
              <mc:Fallback>
                <p:oleObj name="Equation" r:id="rId11" imgW="114120" imgH="177480" progId="Equation.3">
                  <p:embed/>
                  <p:pic>
                    <p:nvPicPr>
                      <p:cNvPr id="0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1" y="2414277"/>
                        <a:ext cx="177800" cy="222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46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442221"/>
              </p:ext>
            </p:extLst>
          </p:nvPr>
        </p:nvGraphicFramePr>
        <p:xfrm>
          <a:off x="1295400" y="2057400"/>
          <a:ext cx="7254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09" name="Equation" r:id="rId13" imgW="596880" imgH="723600" progId="Equation.3">
                  <p:embed/>
                </p:oleObj>
              </mc:Choice>
              <mc:Fallback>
                <p:oleObj name="Equation" r:id="rId13" imgW="596880" imgH="723600" progId="Equation.3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057400"/>
                        <a:ext cx="7254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47" name="Object 147"/>
          <p:cNvGraphicFramePr>
            <a:graphicFrameLocks noChangeAspect="1"/>
          </p:cNvGraphicFramePr>
          <p:nvPr/>
        </p:nvGraphicFramePr>
        <p:xfrm>
          <a:off x="2057400" y="2209800"/>
          <a:ext cx="5556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10" name="Equation" r:id="rId15" imgW="419040" imgH="406080" progId="Equation.3">
                  <p:embed/>
                </p:oleObj>
              </mc:Choice>
              <mc:Fallback>
                <p:oleObj name="Equation" r:id="rId15" imgW="419040" imgH="406080" progId="Equation.3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09800"/>
                        <a:ext cx="5556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53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204069"/>
              </p:ext>
            </p:extLst>
          </p:nvPr>
        </p:nvGraphicFramePr>
        <p:xfrm>
          <a:off x="833121" y="1066800"/>
          <a:ext cx="2094229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11" name="Equation" r:id="rId17" imgW="1155600" imgH="253800" progId="Equation.3">
                  <p:embed/>
                </p:oleObj>
              </mc:Choice>
              <mc:Fallback>
                <p:oleObj name="Equation" r:id="rId17" imgW="1155600" imgH="253800" progId="Equation.3">
                  <p:embed/>
                  <p:pic>
                    <p:nvPicPr>
                      <p:cNvPr id="0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121" y="1066800"/>
                        <a:ext cx="2094229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57" name="Object 157"/>
          <p:cNvGraphicFramePr>
            <a:graphicFrameLocks noChangeAspect="1"/>
          </p:cNvGraphicFramePr>
          <p:nvPr/>
        </p:nvGraphicFramePr>
        <p:xfrm>
          <a:off x="5410200" y="2416175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12" name="Equation" r:id="rId19" imgW="114120" imgH="215640" progId="Equation.3">
                  <p:embed/>
                </p:oleObj>
              </mc:Choice>
              <mc:Fallback>
                <p:oleObj name="Equation" r:id="rId19" imgW="114120" imgH="215640" progId="Equation.3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416175"/>
                        <a:ext cx="12954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61" name="Object 1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345351"/>
              </p:ext>
            </p:extLst>
          </p:nvPr>
        </p:nvGraphicFramePr>
        <p:xfrm>
          <a:off x="7467600" y="4691063"/>
          <a:ext cx="83820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13" name="Equation" r:id="rId21" imgW="609480" imgH="177480" progId="Equation.3">
                  <p:embed/>
                </p:oleObj>
              </mc:Choice>
              <mc:Fallback>
                <p:oleObj name="Equation" r:id="rId21" imgW="609480" imgH="177480" progId="Equation.3">
                  <p:embed/>
                  <p:pic>
                    <p:nvPicPr>
                      <p:cNvPr id="0" name="Object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691063"/>
                        <a:ext cx="83820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62" name="Text Box 162"/>
          <p:cNvSpPr txBox="1">
            <a:spLocks noChangeArrowheads="1"/>
          </p:cNvSpPr>
          <p:nvPr/>
        </p:nvSpPr>
        <p:spPr bwMode="auto">
          <a:xfrm>
            <a:off x="6605192" y="5562600"/>
            <a:ext cx="27806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CMBPOL or QUIET 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should be </a:t>
            </a:r>
            <a:r>
              <a:rPr lang="en-US" sz="1600" dirty="0">
                <a:solidFill>
                  <a:srgbClr val="FF0000"/>
                </a:solidFill>
              </a:rPr>
              <a:t>able </a:t>
            </a:r>
            <a:r>
              <a:rPr lang="en-US" sz="1600" dirty="0" smtClean="0">
                <a:solidFill>
                  <a:srgbClr val="FF0000"/>
                </a:solidFill>
              </a:rPr>
              <a:t>to verify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this </a:t>
            </a:r>
            <a:r>
              <a:rPr lang="en-US" sz="1600" dirty="0">
                <a:solidFill>
                  <a:srgbClr val="FF0000"/>
                </a:solidFill>
              </a:rPr>
              <a:t>scenario.</a:t>
            </a:r>
          </a:p>
        </p:txBody>
      </p:sp>
      <p:graphicFrame>
        <p:nvGraphicFramePr>
          <p:cNvPr id="358578" name="Object 17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46235664"/>
              </p:ext>
            </p:extLst>
          </p:nvPr>
        </p:nvGraphicFramePr>
        <p:xfrm>
          <a:off x="5071211" y="2057400"/>
          <a:ext cx="140652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14" name="Equation" r:id="rId23" imgW="1104840" imgH="469800" progId="Equation.3">
                  <p:embed/>
                </p:oleObj>
              </mc:Choice>
              <mc:Fallback>
                <p:oleObj name="Equation" r:id="rId23" imgW="1104840" imgH="469800" progId="Equation.3">
                  <p:embed/>
                  <p:pic>
                    <p:nvPicPr>
                      <p:cNvPr id="0" name="Object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1211" y="2057400"/>
                        <a:ext cx="140652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89" name="Object 1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01394"/>
              </p:ext>
            </p:extLst>
          </p:nvPr>
        </p:nvGraphicFramePr>
        <p:xfrm>
          <a:off x="3200396" y="1160417"/>
          <a:ext cx="1143004" cy="304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15" name="Equation" r:id="rId25" imgW="685800" imgH="215640" progId="Equation.3">
                  <p:embed/>
                </p:oleObj>
              </mc:Choice>
              <mc:Fallback>
                <p:oleObj name="Equation" r:id="rId25" imgW="685800" imgH="215640" progId="Equation.3">
                  <p:embed/>
                  <p:pic>
                    <p:nvPicPr>
                      <p:cNvPr id="0" name="Object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396" y="1160417"/>
                        <a:ext cx="1143004" cy="304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756861"/>
              </p:ext>
            </p:extLst>
          </p:nvPr>
        </p:nvGraphicFramePr>
        <p:xfrm>
          <a:off x="2895600" y="1225778"/>
          <a:ext cx="228600" cy="246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16" name="Equation" r:id="rId27" imgW="164880" imgH="177480" progId="Equation.3">
                  <p:embed/>
                </p:oleObj>
              </mc:Choice>
              <mc:Fallback>
                <p:oleObj name="Equation" r:id="rId27" imgW="1648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895600" y="1225778"/>
                        <a:ext cx="228600" cy="246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43894"/>
              </p:ext>
            </p:extLst>
          </p:nvPr>
        </p:nvGraphicFramePr>
        <p:xfrm>
          <a:off x="6248400" y="1139856"/>
          <a:ext cx="11890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17" name="Equation" r:id="rId29" imgW="799920" imgH="241200" progId="Equation.3">
                  <p:embed/>
                </p:oleObj>
              </mc:Choice>
              <mc:Fallback>
                <p:oleObj name="Equation" r:id="rId29" imgW="799920" imgH="241200" progId="Equation.3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139856"/>
                        <a:ext cx="11890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910077"/>
              </p:ext>
            </p:extLst>
          </p:nvPr>
        </p:nvGraphicFramePr>
        <p:xfrm>
          <a:off x="6019800" y="1170812"/>
          <a:ext cx="2286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18" name="Equation" r:id="rId31" imgW="164880" imgH="177480" progId="Equation.3">
                  <p:embed/>
                </p:oleObj>
              </mc:Choice>
              <mc:Fallback>
                <p:oleObj name="Equation" r:id="rId31" imgW="16488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170812"/>
                        <a:ext cx="228600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8001000" y="1600200"/>
            <a:ext cx="0" cy="2514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7769042" y="3352800"/>
            <a:ext cx="3810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7924800" y="35052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7924800" y="35814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7924800" y="37338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94758" y="3197423"/>
                <a:ext cx="4538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758" y="3197423"/>
                <a:ext cx="453842" cy="307777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 bwMode="auto">
          <a:xfrm>
            <a:off x="7924800" y="34290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7924800" y="32004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7924800" y="31242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7924800" y="30480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7924800" y="32766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7924800" y="28956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7924800" y="22098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7924800" y="29718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7924800" y="28194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7924800" y="24384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7924800" y="27432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7924800" y="26670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7924800" y="25908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7924800" y="25146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7924800" y="23622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775758" y="1295400"/>
                <a:ext cx="568745" cy="3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/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  <m:sub>
                          <m:r>
                            <a:rPr lang="en-GB" sz="1400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758" y="1295400"/>
                <a:ext cx="568745" cy="359201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 bwMode="auto">
          <a:xfrm>
            <a:off x="7924800" y="20574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7924800" y="17526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12925" y="5105400"/>
                <a:ext cx="1544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≃−0.006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925" y="5105400"/>
                <a:ext cx="1544397" cy="369332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7242"/>
            <a:ext cx="6488106" cy="34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Flowchart: Connector 58"/>
          <p:cNvSpPr/>
          <p:nvPr/>
        </p:nvSpPr>
        <p:spPr>
          <a:xfrm>
            <a:off x="2207242" y="5706256"/>
            <a:ext cx="104400" cy="104400"/>
          </a:xfrm>
          <a:prstGeom prst="flowChartConnector">
            <a:avLst/>
          </a:prstGeom>
          <a:solidFill>
            <a:srgbClr val="C10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lowchart: Connector 59"/>
          <p:cNvSpPr/>
          <p:nvPr/>
        </p:nvSpPr>
        <p:spPr>
          <a:xfrm>
            <a:off x="1951602" y="5589240"/>
            <a:ext cx="54000" cy="54000"/>
          </a:xfrm>
          <a:prstGeom prst="flowChartConnector">
            <a:avLst/>
          </a:prstGeom>
          <a:solidFill>
            <a:srgbClr val="C10F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Connector 60"/>
          <p:cNvCxnSpPr>
            <a:stCxn id="60" idx="6"/>
            <a:endCxn id="59" idx="2"/>
          </p:cNvCxnSpPr>
          <p:nvPr/>
        </p:nvCxnSpPr>
        <p:spPr>
          <a:xfrm>
            <a:off x="2005602" y="5616240"/>
            <a:ext cx="201640" cy="142216"/>
          </a:xfrm>
          <a:prstGeom prst="line">
            <a:avLst/>
          </a:prstGeom>
          <a:ln>
            <a:solidFill>
              <a:srgbClr val="C10F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543890" y="6597352"/>
            <a:ext cx="273648" cy="0"/>
          </a:xfrm>
          <a:prstGeom prst="line">
            <a:avLst/>
          </a:prstGeom>
          <a:ln>
            <a:solidFill>
              <a:srgbClr val="C10F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961999" y="6454490"/>
            <a:ext cx="1280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Gauged M-</a:t>
            </a:r>
            <a:r>
              <a:rPr lang="en-GB" sz="1200" dirty="0" err="1" smtClean="0"/>
              <a:t>flation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65125" y="344488"/>
            <a:ext cx="8060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b="1" dirty="0"/>
              <a:t>Particle Creation </a:t>
            </a:r>
            <a:r>
              <a:rPr lang="en-US" sz="2000" b="1" dirty="0" smtClean="0"/>
              <a:t>and Preheating Scenario around SUSY Vacuum</a:t>
            </a:r>
            <a:endParaRPr lang="en-US" sz="2000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" y="762000"/>
            <a:ext cx="83622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 dirty="0" smtClean="0"/>
              <a:t> The </a:t>
            </a:r>
            <a:r>
              <a:rPr lang="en-US" sz="1800" dirty="0"/>
              <a:t>backreaction of the spectator modes on the </a:t>
            </a:r>
            <a:r>
              <a:rPr lang="en-US" sz="1800" dirty="0" err="1"/>
              <a:t>inflaton</a:t>
            </a:r>
            <a:r>
              <a:rPr lang="en-US" sz="1800" dirty="0"/>
              <a:t> dynamics can become </a:t>
            </a:r>
          </a:p>
          <a:p>
            <a:r>
              <a:rPr lang="en-US" sz="1800" dirty="0"/>
              <a:t>large when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/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880112"/>
              </p:ext>
            </p:extLst>
          </p:nvPr>
        </p:nvGraphicFramePr>
        <p:xfrm>
          <a:off x="1326632" y="1060152"/>
          <a:ext cx="7620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76" name="Equation" r:id="rId3" imgW="469800" imgH="203040" progId="Equation.3">
                  <p:embed/>
                </p:oleObj>
              </mc:Choice>
              <mc:Fallback>
                <p:oleObj name="Equation" r:id="rId3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632" y="1060152"/>
                        <a:ext cx="76200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76200" y="1524000"/>
            <a:ext cx="9090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This could be the bonus of our model, as  </a:t>
            </a:r>
            <a:r>
              <a:rPr lang="en-US" sz="1800" dirty="0" smtClean="0"/>
              <a:t>spectator  modes </a:t>
            </a:r>
            <a:r>
              <a:rPr lang="en-US" sz="1800" dirty="0"/>
              <a:t>help to drain the energy </a:t>
            </a:r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   of </a:t>
            </a:r>
            <a:r>
              <a:rPr lang="en-US" sz="1800" dirty="0"/>
              <a:t>the </a:t>
            </a:r>
            <a:r>
              <a:rPr lang="en-US" sz="1800" dirty="0" err="1" smtClean="0"/>
              <a:t>inflaton</a:t>
            </a:r>
            <a:r>
              <a:rPr lang="en-US" sz="1800" dirty="0"/>
              <a:t>, since their masses </a:t>
            </a:r>
            <a:r>
              <a:rPr lang="en-US" sz="1800" dirty="0" smtClean="0"/>
              <a:t>change </a:t>
            </a:r>
            <a:r>
              <a:rPr lang="en-US" sz="1800" dirty="0"/>
              <a:t>very fast.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2209800"/>
            <a:ext cx="8590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One can show that if inflation ends in the </a:t>
            </a:r>
            <a:r>
              <a:rPr lang="en-GB" dirty="0" err="1" smtClean="0"/>
              <a:t>susy</a:t>
            </a:r>
            <a:r>
              <a:rPr lang="en-GB" dirty="0" smtClean="0"/>
              <a:t>-breaking vacuum, this process is</a:t>
            </a:r>
          </a:p>
          <a:p>
            <a:r>
              <a:rPr lang="en-GB" dirty="0"/>
              <a:t> </a:t>
            </a:r>
            <a:r>
              <a:rPr lang="en-GB" dirty="0" smtClean="0"/>
              <a:t>    not effective to produce spectator  particles through parametric resonance: </a:t>
            </a:r>
          </a:p>
          <a:p>
            <a:r>
              <a:rPr lang="en-GB" dirty="0"/>
              <a:t> </a:t>
            </a:r>
            <a:r>
              <a:rPr lang="en-GB" dirty="0" smtClean="0"/>
              <a:t>   </a:t>
            </a:r>
            <a:endParaRPr lang="en-GB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866814"/>
              </p:ext>
            </p:extLst>
          </p:nvPr>
        </p:nvGraphicFramePr>
        <p:xfrm>
          <a:off x="685800" y="2895600"/>
          <a:ext cx="2230466" cy="611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77" name="Equation" r:id="rId5" imgW="1574640" imgH="431640" progId="Equation.3">
                  <p:embed/>
                </p:oleObj>
              </mc:Choice>
              <mc:Fallback>
                <p:oleObj name="Equation" r:id="rId5" imgW="15746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2895600"/>
                        <a:ext cx="2230466" cy="611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038003"/>
              </p:ext>
            </p:extLst>
          </p:nvPr>
        </p:nvGraphicFramePr>
        <p:xfrm>
          <a:off x="5286594" y="2859480"/>
          <a:ext cx="1866469" cy="547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78" name="Equation" r:id="rId7" imgW="1473120" imgH="431640" progId="Equation.3">
                  <p:embed/>
                </p:oleObj>
              </mc:Choice>
              <mc:Fallback>
                <p:oleObj name="Equation" r:id="rId7" imgW="147312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594" y="2859480"/>
                        <a:ext cx="1866469" cy="5472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891315"/>
              </p:ext>
            </p:extLst>
          </p:nvPr>
        </p:nvGraphicFramePr>
        <p:xfrm>
          <a:off x="3636499" y="3985517"/>
          <a:ext cx="1828800" cy="357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79" name="Equation" r:id="rId9" imgW="1231560" imgH="241200" progId="Equation.3">
                  <p:embed/>
                </p:oleObj>
              </mc:Choice>
              <mc:Fallback>
                <p:oleObj name="Equation" r:id="rId9" imgW="123156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499" y="3985517"/>
                        <a:ext cx="1828800" cy="3578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33863"/>
              </p:ext>
            </p:extLst>
          </p:nvPr>
        </p:nvGraphicFramePr>
        <p:xfrm>
          <a:off x="2699918" y="5989598"/>
          <a:ext cx="10064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80" name="Equation" r:id="rId11" imgW="736560" imgH="507960" progId="Equation.3">
                  <p:embed/>
                </p:oleObj>
              </mc:Choice>
              <mc:Fallback>
                <p:oleObj name="Equation" r:id="rId11" imgW="736560" imgH="5079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918" y="5989598"/>
                        <a:ext cx="100647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874107"/>
              </p:ext>
            </p:extLst>
          </p:nvPr>
        </p:nvGraphicFramePr>
        <p:xfrm>
          <a:off x="7046760" y="5379746"/>
          <a:ext cx="1600200" cy="506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81" name="Equation" r:id="rId13" imgW="1282680" imgH="406080" progId="Equation.3">
                  <p:embed/>
                </p:oleObj>
              </mc:Choice>
              <mc:Fallback>
                <p:oleObj name="Equation" r:id="rId13" imgW="1282680" imgH="4060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760" y="5379746"/>
                        <a:ext cx="1600200" cy="506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740148"/>
              </p:ext>
            </p:extLst>
          </p:nvPr>
        </p:nvGraphicFramePr>
        <p:xfrm>
          <a:off x="3227387" y="2902819"/>
          <a:ext cx="101282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82" name="Equation" r:id="rId15" imgW="838080" imgH="457200" progId="Equation.3">
                  <p:embed/>
                </p:oleObj>
              </mc:Choice>
              <mc:Fallback>
                <p:oleObj name="Equation" r:id="rId15" imgW="838080" imgH="457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7" y="2902819"/>
                        <a:ext cx="101282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884071"/>
              </p:ext>
            </p:extLst>
          </p:nvPr>
        </p:nvGraphicFramePr>
        <p:xfrm>
          <a:off x="5411938" y="5404197"/>
          <a:ext cx="1308100" cy="510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83" name="Equation" r:id="rId17" imgW="1104840" imgH="431640" progId="Equation.3">
                  <p:embed/>
                </p:oleObj>
              </mc:Choice>
              <mc:Fallback>
                <p:oleObj name="Equation" r:id="rId17" imgW="1104840" imgH="4316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938" y="5404197"/>
                        <a:ext cx="1308100" cy="510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10893" y="6113176"/>
                <a:ext cx="612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GB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893" y="6113176"/>
                <a:ext cx="612925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Arrow 24"/>
          <p:cNvSpPr/>
          <p:nvPr/>
        </p:nvSpPr>
        <p:spPr bwMode="auto">
          <a:xfrm>
            <a:off x="3744493" y="6297842"/>
            <a:ext cx="533400" cy="45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82693" y="5997535"/>
            <a:ext cx="3557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 parametric resonance around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 </a:t>
            </a:r>
            <a:r>
              <a:rPr lang="en-GB" dirty="0" err="1" smtClean="0">
                <a:solidFill>
                  <a:srgbClr val="FF0000"/>
                </a:solidFill>
              </a:rPr>
              <a:t>susy</a:t>
            </a:r>
            <a:r>
              <a:rPr lang="en-GB" dirty="0" smtClean="0">
                <a:solidFill>
                  <a:srgbClr val="FF0000"/>
                </a:solidFill>
              </a:rPr>
              <a:t>-breaking vacuum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192056"/>
              </p:ext>
            </p:extLst>
          </p:nvPr>
        </p:nvGraphicFramePr>
        <p:xfrm>
          <a:off x="762000" y="5278507"/>
          <a:ext cx="25654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84" name="Equation" r:id="rId20" imgW="1726920" imgH="419040" progId="Equation.3">
                  <p:embed/>
                </p:oleObj>
              </mc:Choice>
              <mc:Fallback>
                <p:oleObj name="Equation" r:id="rId20" imgW="1726920" imgH="4190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278507"/>
                        <a:ext cx="25654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636499" y="5404197"/>
                <a:ext cx="1282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GB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GB" i="1" smtClean="0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499" y="5404197"/>
                <a:ext cx="1282787" cy="369332"/>
              </a:xfrm>
              <a:prstGeom prst="rect">
                <a:avLst/>
              </a:prstGeom>
              <a:blipFill rotWithShape="1">
                <a:blip r:embed="rId2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 bwMode="auto">
          <a:xfrm flipV="1">
            <a:off x="6705600" y="344488"/>
            <a:ext cx="381000" cy="4001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693" y="4986456"/>
            <a:ext cx="339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example for </a:t>
            </a:r>
            <a:r>
              <a:rPr lang="en-GB" dirty="0" smtClean="0">
                <a:sym typeface="Symbol"/>
              </a:rPr>
              <a:t> and  modes: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9981" y="3974068"/>
                <a:ext cx="2495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GB" dirty="0"/>
                  <a:t>F</a:t>
                </a:r>
                <a:r>
                  <a:rPr lang="en-GB" dirty="0" smtClean="0"/>
                  <a:t>or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 modes:</a:t>
                </a:r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81" y="3974068"/>
                <a:ext cx="2495748" cy="369332"/>
              </a:xfrm>
              <a:prstGeom prst="rect">
                <a:avLst/>
              </a:prstGeom>
              <a:blipFill rotWithShape="1">
                <a:blip r:embed="rId23"/>
                <a:stretch>
                  <a:fillRect l="-1711" t="-8197" r="-195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992434"/>
              </p:ext>
            </p:extLst>
          </p:nvPr>
        </p:nvGraphicFramePr>
        <p:xfrm>
          <a:off x="3706813" y="4519613"/>
          <a:ext cx="16764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85" name="Equation" r:id="rId24" imgW="1130040" imgH="241200" progId="Equation.3">
                  <p:embed/>
                </p:oleObj>
              </mc:Choice>
              <mc:Fallback>
                <p:oleObj name="Equation" r:id="rId24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4519613"/>
                        <a:ext cx="16764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04800" y="4507468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For the gauge mode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611983" y="2997502"/>
            <a:ext cx="14959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rest masses 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are large around</a:t>
            </a:r>
          </a:p>
          <a:p>
            <a:r>
              <a:rPr lang="en-GB" sz="1400" dirty="0" err="1" smtClean="0">
                <a:solidFill>
                  <a:srgbClr val="FF0000"/>
                </a:solidFill>
              </a:rPr>
              <a:t>susy</a:t>
            </a:r>
            <a:r>
              <a:rPr lang="en-GB" sz="1400" dirty="0" smtClean="0">
                <a:solidFill>
                  <a:srgbClr val="FF0000"/>
                </a:solidFill>
              </a:rPr>
              <a:t>-breaking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vacuum.</a:t>
            </a:r>
          </a:p>
        </p:txBody>
      </p:sp>
    </p:spTree>
    <p:extLst>
      <p:ext uri="{BB962C8B-B14F-4D97-AF65-F5344CB8AC3E}">
        <p14:creationId xmlns:p14="http://schemas.microsoft.com/office/powerpoint/2010/main" val="9771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29527</TotalTime>
  <Words>1230</Words>
  <Application>Microsoft Office PowerPoint</Application>
  <PresentationFormat>On-screen Show (4:3)</PresentationFormat>
  <Paragraphs>172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Pixel</vt:lpstr>
      <vt:lpstr>Equation</vt:lpstr>
      <vt:lpstr>Preheating in Gauged M-flation  around the Supersymmetric Vacuum  and its Gravitational Wave Signatures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Ashoorioon, Amjad</dc:creator>
  <cp:lastModifiedBy>Ashoorioon, Amjad</cp:lastModifiedBy>
  <cp:revision>486</cp:revision>
  <cp:lastPrinted>2013-09-05T12:14:40Z</cp:lastPrinted>
  <dcterms:created xsi:type="dcterms:W3CDTF">1601-01-01T00:00:00Z</dcterms:created>
  <dcterms:modified xsi:type="dcterms:W3CDTF">2013-10-23T14:31:19Z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