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63" r:id="rId2"/>
    <p:sldId id="350" r:id="rId3"/>
    <p:sldId id="351" r:id="rId4"/>
    <p:sldId id="352" r:id="rId5"/>
    <p:sldId id="353" r:id="rId6"/>
    <p:sldId id="355" r:id="rId7"/>
    <p:sldId id="356" r:id="rId8"/>
    <p:sldId id="357" r:id="rId9"/>
    <p:sldId id="360" r:id="rId10"/>
    <p:sldId id="359" r:id="rId11"/>
    <p:sldId id="362" r:id="rId12"/>
    <p:sldId id="363" r:id="rId13"/>
    <p:sldId id="364" r:id="rId14"/>
    <p:sldId id="365" r:id="rId15"/>
    <p:sldId id="410" r:id="rId16"/>
    <p:sldId id="366" r:id="rId17"/>
    <p:sldId id="367" r:id="rId18"/>
    <p:sldId id="368" r:id="rId19"/>
    <p:sldId id="369" r:id="rId20"/>
    <p:sldId id="372" r:id="rId21"/>
    <p:sldId id="380" r:id="rId22"/>
    <p:sldId id="374" r:id="rId23"/>
    <p:sldId id="381" r:id="rId24"/>
    <p:sldId id="422" r:id="rId25"/>
    <p:sldId id="411" r:id="rId26"/>
    <p:sldId id="396" r:id="rId27"/>
    <p:sldId id="395" r:id="rId28"/>
    <p:sldId id="375" r:id="rId29"/>
    <p:sldId id="376" r:id="rId30"/>
    <p:sldId id="377" r:id="rId31"/>
    <p:sldId id="378" r:id="rId32"/>
    <p:sldId id="397" r:id="rId33"/>
    <p:sldId id="398" r:id="rId34"/>
    <p:sldId id="399" r:id="rId35"/>
    <p:sldId id="391" r:id="rId36"/>
    <p:sldId id="394" r:id="rId37"/>
    <p:sldId id="392" r:id="rId38"/>
    <p:sldId id="393" r:id="rId39"/>
    <p:sldId id="406" r:id="rId40"/>
    <p:sldId id="421" r:id="rId41"/>
    <p:sldId id="413" r:id="rId42"/>
    <p:sldId id="412" r:id="rId43"/>
    <p:sldId id="408" r:id="rId44"/>
    <p:sldId id="409" r:id="rId45"/>
    <p:sldId id="418" r:id="rId46"/>
    <p:sldId id="414" r:id="rId47"/>
    <p:sldId id="405" r:id="rId48"/>
    <p:sldId id="401" r:id="rId49"/>
    <p:sldId id="402" r:id="rId50"/>
    <p:sldId id="403" r:id="rId51"/>
    <p:sldId id="404" r:id="rId52"/>
    <p:sldId id="420" r:id="rId53"/>
    <p:sldId id="415" r:id="rId54"/>
    <p:sldId id="416" r:id="rId55"/>
    <p:sldId id="417" r:id="rId56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accent2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CC"/>
    <a:srgbClr val="DDDDDD"/>
    <a:srgbClr val="CCFFCC"/>
    <a:srgbClr val="CC0099"/>
    <a:srgbClr val="FF3300"/>
    <a:srgbClr val="FFFF66"/>
    <a:srgbClr val="B2B2B2"/>
    <a:srgbClr val="FFFFFF"/>
    <a:srgbClr val="FF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779" autoAdjust="0"/>
    <p:restoredTop sz="93978" autoAdjust="0"/>
  </p:normalViewPr>
  <p:slideViewPr>
    <p:cSldViewPr>
      <p:cViewPr>
        <p:scale>
          <a:sx n="55" d="100"/>
          <a:sy n="55" d="100"/>
        </p:scale>
        <p:origin x="-78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3318"/>
    </p:cViewPr>
  </p:sorterViewPr>
  <p:notesViewPr>
    <p:cSldViewPr>
      <p:cViewPr varScale="1">
        <p:scale>
          <a:sx n="98" d="100"/>
          <a:sy n="98" d="100"/>
        </p:scale>
        <p:origin x="-1920" y="-11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98B2667-A865-45C9-BCA2-2E9E64649A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GB" noProof="0" smtClean="0"/>
              <a:t>Click to edit Master text styles</a:t>
            </a:r>
          </a:p>
          <a:p>
            <a:pPr lvl="1"/>
            <a:r>
              <a:rPr lang="en-GB" altLang="en-GB" noProof="0" smtClean="0"/>
              <a:t>Second level</a:t>
            </a:r>
          </a:p>
          <a:p>
            <a:pPr lvl="2"/>
            <a:r>
              <a:rPr lang="en-GB" altLang="en-GB" noProof="0" smtClean="0"/>
              <a:t>Third level</a:t>
            </a:r>
          </a:p>
          <a:p>
            <a:pPr lvl="3"/>
            <a:r>
              <a:rPr lang="en-GB" altLang="en-GB" noProof="0" smtClean="0"/>
              <a:t>Fourth level</a:t>
            </a:r>
          </a:p>
          <a:p>
            <a:pPr lvl="4"/>
            <a:r>
              <a:rPr lang="en-GB" altLang="en-GB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 altLang="en-GB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0" tIns="47270" rIns="94540" bIns="4727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D2719757-B7D0-49B4-8885-02A142D445EA}" type="slidenum">
              <a:rPr lang="en-GB" altLang="en-GB"/>
              <a:pPr>
                <a:defRPr/>
              </a:pPr>
              <a:t>‹#›</a:t>
            </a:fld>
            <a:endParaRPr lang="en-GB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8255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979613" cy="83661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GB" altLang="en-US" dirty="0" smtClean="0"/>
              <a:t>Symposium on the 5</a:t>
            </a:r>
            <a:r>
              <a:rPr lang="en-GB" altLang="en-US" baseline="30000" dirty="0" smtClean="0"/>
              <a:t>th</a:t>
            </a:r>
            <a:r>
              <a:rPr lang="en-GB" altLang="en-US" dirty="0" smtClean="0"/>
              <a:t> Anniversary of the Opening of The Cockcroft Institute</a:t>
            </a:r>
          </a:p>
          <a:p>
            <a:pPr>
              <a:defRPr/>
            </a:pPr>
            <a:r>
              <a:rPr lang="en-GB" altLang="en-US" dirty="0" smtClean="0"/>
              <a:t>Dec 5</a:t>
            </a:r>
            <a:r>
              <a:rPr lang="en-GB" altLang="en-US" baseline="30000" dirty="0" smtClean="0"/>
              <a:t>th</a:t>
            </a:r>
            <a:r>
              <a:rPr lang="en-GB" altLang="en-US" dirty="0" smtClean="0"/>
              <a:t> 2011 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53975"/>
            <a:ext cx="4824413" cy="927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-36513" y="44450"/>
            <a:ext cx="2087563" cy="9366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altLang="en-US"/>
              <a:t>Liverpool JM Univ</a:t>
            </a:r>
          </a:p>
          <a:p>
            <a:r>
              <a:rPr lang="en-GB" altLang="en-US"/>
              <a:t>November 17th 2010</a:t>
            </a:r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GB" altLang="en-US" dirty="0" smtClean="0"/>
              <a:t>Higgs-Maxwell Meeting</a:t>
            </a:r>
          </a:p>
          <a:p>
            <a:pPr>
              <a:defRPr/>
            </a:pPr>
            <a:r>
              <a:rPr lang="en-GB" altLang="en-US" dirty="0" smtClean="0"/>
              <a:t>Royal Society of Edinburgh</a:t>
            </a:r>
          </a:p>
          <a:p>
            <a:pPr>
              <a:defRPr/>
            </a:pPr>
            <a:r>
              <a:rPr lang="en-GB" altLang="en-US" dirty="0" smtClean="0"/>
              <a:t>February 8</a:t>
            </a:r>
            <a:r>
              <a:rPr lang="en-GB" altLang="en-US" baseline="30000" dirty="0" smtClean="0"/>
              <a:t>th</a:t>
            </a:r>
            <a:r>
              <a:rPr lang="en-GB" altLang="en-US" dirty="0" smtClean="0"/>
              <a:t> 2012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35150" y="125413"/>
            <a:ext cx="424973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-36513" y="115888"/>
            <a:ext cx="2016126" cy="936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John Dainton</a:t>
            </a:r>
          </a:p>
          <a:p>
            <a:r>
              <a:rPr lang="en-US" altLang="en-US"/>
              <a:t>February 15</a:t>
            </a:r>
            <a:r>
              <a:rPr lang="en-US" altLang="en-US" baseline="30000"/>
              <a:t>th</a:t>
            </a:r>
            <a:r>
              <a:rPr lang="en-US" altLang="en-US"/>
              <a:t> 2007</a:t>
            </a:r>
          </a:p>
          <a:p>
            <a:r>
              <a:rPr lang="en-GB" altLang="en-US"/>
              <a:t>CI sym</a:t>
            </a:r>
            <a:r>
              <a:rPr lang="en-US" altLang="en-US"/>
              <a:t>posium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2</a:t>
            </a:r>
            <a:r>
              <a:rPr lang="en-US" altLang="en-US" baseline="30000" dirty="0"/>
              <a:t>nd</a:t>
            </a:r>
            <a:r>
              <a:rPr lang="en-US" altLang="en-US" dirty="0"/>
              <a:t> Intl Conference on Particle Physics</a:t>
            </a:r>
            <a:endParaRPr lang="en-GB" altLang="en-US" dirty="0"/>
          </a:p>
          <a:p>
            <a:pPr>
              <a:defRPr/>
            </a:pPr>
            <a:r>
              <a:rPr lang="en-US" altLang="en-US" dirty="0" err="1"/>
              <a:t>Dogus</a:t>
            </a:r>
            <a:r>
              <a:rPr lang="en-US" altLang="en-US" dirty="0"/>
              <a:t> </a:t>
            </a:r>
            <a:r>
              <a:rPr lang="en-US" altLang="en-US" dirty="0" err="1"/>
              <a:t>Universit</a:t>
            </a:r>
            <a:r>
              <a:rPr lang="en-US" altLang="en-US" dirty="0"/>
              <a:t> Turkey </a:t>
            </a:r>
          </a:p>
          <a:p>
            <a:pPr>
              <a:defRPr/>
            </a:pPr>
            <a:r>
              <a:rPr lang="en-US" altLang="en-US" dirty="0"/>
              <a:t>June 20 to 25 2011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Intl Conference on Particle Physics</a:t>
            </a:r>
            <a:endParaRPr lang="en-GB" altLang="en-US"/>
          </a:p>
          <a:p>
            <a:pPr>
              <a:defRPr/>
            </a:pPr>
            <a:r>
              <a:rPr lang="en-US" altLang="en-US"/>
              <a:t>Dogus Universit Turkey </a:t>
            </a:r>
          </a:p>
          <a:p>
            <a:pPr>
              <a:defRPr/>
            </a:pPr>
            <a:r>
              <a:rPr lang="en-US" altLang="en-US"/>
              <a:t>June 20 to 25 2011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Intl Conference on Particle Physics</a:t>
            </a:r>
            <a:endParaRPr lang="en-GB" altLang="en-US"/>
          </a:p>
          <a:p>
            <a:pPr>
              <a:defRPr/>
            </a:pPr>
            <a:r>
              <a:rPr lang="en-US" altLang="en-US"/>
              <a:t>Dogus Universit Turkey </a:t>
            </a:r>
          </a:p>
          <a:p>
            <a:pPr>
              <a:defRPr/>
            </a:pPr>
            <a:r>
              <a:rPr lang="en-US" altLang="en-US"/>
              <a:t>June 20 to 25 2011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Intl Conference on Particle Physics</a:t>
            </a:r>
            <a:endParaRPr lang="en-GB" altLang="en-US"/>
          </a:p>
          <a:p>
            <a:pPr>
              <a:defRPr/>
            </a:pPr>
            <a:r>
              <a:rPr lang="en-US" altLang="en-US"/>
              <a:t>Dogus Universit Turkey </a:t>
            </a:r>
          </a:p>
          <a:p>
            <a:pPr>
              <a:defRPr/>
            </a:pPr>
            <a:r>
              <a:rPr lang="en-US" altLang="en-US"/>
              <a:t>June 20 to 25 2011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en-US" dirty="0" smtClean="0"/>
              <a:t>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Intl Conference on Particle Physics</a:t>
            </a:r>
            <a:endParaRPr lang="en-GB" altLang="en-US" dirty="0" smtClean="0"/>
          </a:p>
          <a:p>
            <a:pPr>
              <a:defRPr/>
            </a:pPr>
            <a:r>
              <a:rPr lang="en-US" altLang="en-US" dirty="0" err="1" smtClean="0"/>
              <a:t>Dogus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Universit</a:t>
            </a:r>
            <a:r>
              <a:rPr lang="en-US" altLang="en-US" dirty="0" smtClean="0"/>
              <a:t> Turkey </a:t>
            </a:r>
          </a:p>
          <a:p>
            <a:pPr>
              <a:defRPr/>
            </a:pPr>
            <a:r>
              <a:rPr lang="en-US" altLang="en-US" dirty="0" smtClean="0"/>
              <a:t>June 20 to 25 2011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Intl Conference on Particle Physics</a:t>
            </a:r>
            <a:endParaRPr lang="en-GB" altLang="en-US"/>
          </a:p>
          <a:p>
            <a:pPr>
              <a:defRPr/>
            </a:pPr>
            <a:r>
              <a:rPr lang="en-US" altLang="en-US"/>
              <a:t>Dogus Universit Turkey </a:t>
            </a:r>
          </a:p>
          <a:p>
            <a:pPr>
              <a:defRPr/>
            </a:pPr>
            <a:r>
              <a:rPr lang="en-US" altLang="en-US"/>
              <a:t>June 20 to 25 2011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GB" altLang="en-US"/>
              <a:t>Higgs-Maxwell Meeting</a:t>
            </a:r>
          </a:p>
          <a:p>
            <a:pPr>
              <a:defRPr/>
            </a:pPr>
            <a:r>
              <a:rPr lang="en-GB" altLang="en-US"/>
              <a:t>Royal Society of Edinburgh</a:t>
            </a:r>
          </a:p>
          <a:p>
            <a:pPr>
              <a:defRPr/>
            </a:pPr>
            <a:r>
              <a:rPr lang="en-GB" altLang="en-US"/>
              <a:t>February 8</a:t>
            </a:r>
            <a:r>
              <a:rPr lang="en-GB" altLang="en-US" baseline="30000"/>
              <a:t>th</a:t>
            </a:r>
            <a:r>
              <a:rPr lang="en-GB" altLang="en-US"/>
              <a:t> 2012</a:t>
            </a:r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4"/>
          <p:cNvSpPr>
            <a:spLocks noGrp="1"/>
          </p:cNvSpPr>
          <p:nvPr userDrawn="1">
            <p:ph type="dt" sz="quarter" idx="10"/>
          </p:nvPr>
        </p:nvSpPr>
        <p:spPr>
          <a:xfrm>
            <a:off x="0" y="0"/>
            <a:ext cx="1835150" cy="83661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GB" altLang="en-US" dirty="0" smtClean="0"/>
              <a:t>Higgs-Maxwell Meeting</a:t>
            </a:r>
          </a:p>
          <a:p>
            <a:pPr>
              <a:defRPr/>
            </a:pPr>
            <a:r>
              <a:rPr lang="en-GB" altLang="en-US" dirty="0" smtClean="0"/>
              <a:t>Royal Society of Edinburgh</a:t>
            </a:r>
          </a:p>
          <a:p>
            <a:pPr>
              <a:defRPr/>
            </a:pPr>
            <a:r>
              <a:rPr lang="en-GB" altLang="en-US" dirty="0" smtClean="0"/>
              <a:t>February 8</a:t>
            </a:r>
            <a:r>
              <a:rPr lang="en-GB" altLang="en-US" baseline="30000" dirty="0" smtClean="0"/>
              <a:t>th</a:t>
            </a:r>
            <a:r>
              <a:rPr lang="en-GB" altLang="en-US" dirty="0" smtClean="0"/>
              <a:t> 2012</a:t>
            </a:r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8" descr="H1-Event_high_quality"/>
          <p:cNvPicPr>
            <a:picLocks noChangeAspect="1" noChangeArrowheads="1"/>
          </p:cNvPicPr>
          <p:nvPr userDrawn="1"/>
        </p:nvPicPr>
        <p:blipFill>
          <a:blip r:embed="rId14" cstate="print">
            <a:lum bright="54000" contrast="-78000"/>
            <a:grayscl/>
          </a:blip>
          <a:srcRect l="12317" t="174" r="2473" b="69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125413"/>
            <a:ext cx="4464050" cy="9271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Title</a:t>
            </a:r>
          </a:p>
        </p:txBody>
      </p:sp>
      <p:sp>
        <p:nvSpPr>
          <p:cNvPr id="1054" name="Text Box 30"/>
          <p:cNvSpPr txBox="1">
            <a:spLocks noChangeArrowheads="1"/>
          </p:cNvSpPr>
          <p:nvPr userDrawn="1"/>
        </p:nvSpPr>
        <p:spPr bwMode="auto">
          <a:xfrm>
            <a:off x="7239000" y="609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altLang="en-GB" sz="2400">
              <a:solidFill>
                <a:schemeClr val="tx1"/>
              </a:solidFill>
              <a:latin typeface="Symbol" pitchFamily="18" charset="2"/>
            </a:endParaRPr>
          </a:p>
        </p:txBody>
      </p:sp>
      <p:pic>
        <p:nvPicPr>
          <p:cNvPr id="6149" name="Picture 31" descr="colour_logo_0848"/>
          <p:cNvPicPr>
            <a:picLocks noChangeAspect="1" noChangeArrowheads="1"/>
          </p:cNvPicPr>
          <p:nvPr userDrawn="1"/>
        </p:nvPicPr>
        <p:blipFill>
          <a:blip r:embed="rId15" cstate="print"/>
          <a:srcRect l="10995" t="25960" r="13759" b="26093"/>
          <a:stretch>
            <a:fillRect/>
          </a:stretch>
        </p:blipFill>
        <p:spPr bwMode="auto">
          <a:xfrm>
            <a:off x="7019925" y="476250"/>
            <a:ext cx="165576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32" descr="Cockcroft_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51725" y="0"/>
            <a:ext cx="93662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33CC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wmf"/><Relationship Id="rId11" Type="http://schemas.openxmlformats.org/officeDocument/2006/relationships/image" Target="../media/image16.pn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wmf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wmf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commonimages.web.cern.ch/CommonImages/Logos/CERN400.gif" TargetMode="External"/><Relationship Id="rId4" Type="http://schemas.openxmlformats.org/officeDocument/2006/relationships/image" Target="../media/image126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124744"/>
            <a:ext cx="7704856" cy="1792406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GB" altLang="en-GB" sz="3600" b="1" spc="100" dirty="0" smtClean="0"/>
              <a:t>Beyond Dirac:</a:t>
            </a:r>
            <a:br>
              <a:rPr lang="en-GB" altLang="en-GB" sz="3600" b="1" spc="100" dirty="0" smtClean="0"/>
            </a:br>
            <a:r>
              <a:rPr lang="en-GB" altLang="en-GB" sz="3600" b="1" spc="100" dirty="0" smtClean="0"/>
              <a:t>this Liverpool experimentalist’s Perspective</a:t>
            </a:r>
            <a:endParaRPr lang="en-GB" altLang="en-GB" dirty="0" smtClean="0"/>
          </a:p>
        </p:txBody>
      </p:sp>
      <p:sp>
        <p:nvSpPr>
          <p:cNvPr id="7172" name="Text Box 33"/>
          <p:cNvSpPr txBox="1">
            <a:spLocks noChangeArrowheads="1"/>
          </p:cNvSpPr>
          <p:nvPr/>
        </p:nvSpPr>
        <p:spPr bwMode="auto">
          <a:xfrm>
            <a:off x="971600" y="3133174"/>
            <a:ext cx="69103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John Dainton</a:t>
            </a:r>
            <a:endParaRPr lang="en-US" sz="2800" b="1" baseline="30000" dirty="0">
              <a:solidFill>
                <a:schemeClr val="tx1"/>
              </a:solidFill>
            </a:endParaRPr>
          </a:p>
          <a:p>
            <a:pPr algn="ctr"/>
            <a:endParaRPr lang="en-GB" sz="800" b="1" dirty="0">
              <a:solidFill>
                <a:schemeClr val="tx1"/>
              </a:solidFill>
            </a:endParaRPr>
          </a:p>
          <a:p>
            <a:pPr algn="ctr"/>
            <a:r>
              <a:rPr lang="en-GB" sz="2400" dirty="0" err="1">
                <a:solidFill>
                  <a:schemeClr val="tx1"/>
                </a:solidFill>
              </a:rPr>
              <a:t>Univ</a:t>
            </a:r>
            <a:r>
              <a:rPr lang="en-GB" sz="2400" dirty="0">
                <a:solidFill>
                  <a:schemeClr val="tx1"/>
                </a:solidFill>
              </a:rPr>
              <a:t> Liverpool and the Cockcroft Institute, UK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2483768" y="4277414"/>
            <a:ext cx="4078361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 smtClean="0">
                <a:solidFill>
                  <a:schemeClr val="tx1"/>
                </a:solidFill>
              </a:rPr>
              <a:t>Overview</a:t>
            </a:r>
          </a:p>
          <a:p>
            <a:pPr marL="457200" indent="-457200">
              <a:buAutoNum type="arabicPeriod"/>
            </a:pPr>
            <a:r>
              <a:rPr lang="en-GB" sz="2800" dirty="0" smtClean="0">
                <a:solidFill>
                  <a:schemeClr val="tx1"/>
                </a:solidFill>
              </a:rPr>
              <a:t>The Energy Frontier</a:t>
            </a:r>
          </a:p>
          <a:p>
            <a:pPr marL="457200" indent="-457200">
              <a:buAutoNum type="arabicPeriod"/>
            </a:pPr>
            <a:r>
              <a:rPr lang="en-GB" sz="2800" dirty="0" smtClean="0">
                <a:solidFill>
                  <a:schemeClr val="tx1"/>
                </a:solidFill>
              </a:rPr>
              <a:t>The Rarity Frontier</a:t>
            </a:r>
          </a:p>
          <a:p>
            <a:pPr marL="457200" indent="-457200">
              <a:buAutoNum type="arabicPeriod"/>
            </a:pPr>
            <a:r>
              <a:rPr lang="en-GB" sz="2800" dirty="0" smtClean="0">
                <a:solidFill>
                  <a:schemeClr val="tx1"/>
                </a:solidFill>
              </a:rPr>
              <a:t>Accelerator Science</a:t>
            </a:r>
            <a:endParaRPr lang="en-GB" sz="2800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GB" sz="2800" dirty="0" smtClean="0">
                <a:solidFill>
                  <a:schemeClr val="tx1"/>
                </a:solidFill>
              </a:rPr>
              <a:t>Outlook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70" y="44624"/>
            <a:ext cx="23326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6"/>
                </a:solidFill>
              </a:rPr>
              <a:t>“Get to know each Other”</a:t>
            </a:r>
          </a:p>
          <a:p>
            <a:r>
              <a:rPr lang="en-GB" sz="1400" dirty="0" smtClean="0">
                <a:solidFill>
                  <a:schemeClr val="accent6"/>
                </a:solidFill>
              </a:rPr>
              <a:t>Liverpool</a:t>
            </a:r>
          </a:p>
          <a:p>
            <a:r>
              <a:rPr lang="en-GB" sz="1400" dirty="0" smtClean="0">
                <a:solidFill>
                  <a:schemeClr val="accent6"/>
                </a:solidFill>
              </a:rPr>
              <a:t>October  23</a:t>
            </a:r>
            <a:r>
              <a:rPr lang="en-GB" sz="1400" baseline="30000" dirty="0" smtClean="0">
                <a:solidFill>
                  <a:schemeClr val="accent6"/>
                </a:solidFill>
              </a:rPr>
              <a:t>rd</a:t>
            </a:r>
            <a:r>
              <a:rPr lang="en-GB" sz="1400" dirty="0" smtClean="0">
                <a:solidFill>
                  <a:schemeClr val="accent6"/>
                </a:solidFill>
              </a:rPr>
              <a:t> </a:t>
            </a:r>
            <a:r>
              <a:rPr lang="en-GB" sz="1400" dirty="0" smtClean="0">
                <a:solidFill>
                  <a:schemeClr val="accent6"/>
                </a:solidFill>
              </a:rPr>
              <a:t>2013</a:t>
            </a:r>
            <a:endParaRPr lang="en-GB" sz="1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538" name="Picture 2" descr="h1det_3d_col"/>
          <p:cNvPicPr>
            <a:picLocks noChangeAspect="1" noChangeArrowheads="1"/>
          </p:cNvPicPr>
          <p:nvPr/>
        </p:nvPicPr>
        <p:blipFill>
          <a:blip r:embed="rId2" cstate="print"/>
          <a:srcRect b="24411"/>
          <a:stretch>
            <a:fillRect/>
          </a:stretch>
        </p:blipFill>
        <p:spPr bwMode="auto">
          <a:xfrm>
            <a:off x="228600" y="1143000"/>
            <a:ext cx="4962525" cy="5257800"/>
          </a:xfrm>
          <a:prstGeom prst="rect">
            <a:avLst/>
          </a:prstGeom>
          <a:noFill/>
        </p:spPr>
      </p:pic>
      <p:sp>
        <p:nvSpPr>
          <p:cNvPr id="961539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115888"/>
            <a:ext cx="5400675" cy="720725"/>
          </a:xfrm>
        </p:spPr>
        <p:txBody>
          <a:bodyPr/>
          <a:lstStyle/>
          <a:p>
            <a:r>
              <a:rPr lang="en-GB"/>
              <a:t>Detect collision fragments</a:t>
            </a:r>
          </a:p>
        </p:txBody>
      </p:sp>
      <p:pic>
        <p:nvPicPr>
          <p:cNvPr id="961540" name="Picture 4" descr="H1-Detek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371600"/>
            <a:ext cx="3636963" cy="3690938"/>
          </a:xfrm>
          <a:prstGeom prst="rect">
            <a:avLst/>
          </a:prstGeom>
          <a:noFill/>
        </p:spPr>
      </p:pic>
      <p:sp>
        <p:nvSpPr>
          <p:cNvPr id="961541" name="Text Box 5"/>
          <p:cNvSpPr txBox="1">
            <a:spLocks noChangeArrowheads="1"/>
          </p:cNvSpPr>
          <p:nvPr/>
        </p:nvSpPr>
        <p:spPr bwMode="auto">
          <a:xfrm>
            <a:off x="0" y="5867400"/>
            <a:ext cx="236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           </a:t>
            </a:r>
          </a:p>
        </p:txBody>
      </p:sp>
      <p:sp>
        <p:nvSpPr>
          <p:cNvPr id="961542" name="Text Box 6"/>
          <p:cNvSpPr txBox="1">
            <a:spLocks noChangeArrowheads="1"/>
          </p:cNvSpPr>
          <p:nvPr/>
        </p:nvSpPr>
        <p:spPr bwMode="auto">
          <a:xfrm rot="1845287">
            <a:off x="0" y="5667375"/>
            <a:ext cx="1970088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b="1"/>
          </a:p>
          <a:p>
            <a:r>
              <a:rPr lang="en-GB" b="1"/>
              <a:t>         </a:t>
            </a:r>
          </a:p>
        </p:txBody>
      </p:sp>
      <p:sp>
        <p:nvSpPr>
          <p:cNvPr id="961543" name="Text Box 7"/>
          <p:cNvSpPr txBox="1">
            <a:spLocks noChangeArrowheads="1"/>
          </p:cNvSpPr>
          <p:nvPr/>
        </p:nvSpPr>
        <p:spPr bwMode="auto">
          <a:xfrm>
            <a:off x="2819400" y="5943600"/>
            <a:ext cx="253047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b="1"/>
          </a:p>
        </p:txBody>
      </p:sp>
      <p:sp>
        <p:nvSpPr>
          <p:cNvPr id="961544" name="Text Box 8"/>
          <p:cNvSpPr txBox="1">
            <a:spLocks noChangeArrowheads="1"/>
          </p:cNvSpPr>
          <p:nvPr/>
        </p:nvSpPr>
        <p:spPr bwMode="auto">
          <a:xfrm>
            <a:off x="0" y="5715000"/>
            <a:ext cx="2073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 b="1"/>
          </a:p>
        </p:txBody>
      </p:sp>
      <p:sp>
        <p:nvSpPr>
          <p:cNvPr id="961545" name="Text Box 9"/>
          <p:cNvSpPr txBox="1">
            <a:spLocks noChangeArrowheads="1"/>
          </p:cNvSpPr>
          <p:nvPr/>
        </p:nvSpPr>
        <p:spPr bwMode="auto">
          <a:xfrm>
            <a:off x="3124200" y="5410200"/>
            <a:ext cx="6019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GB" sz="2800" b="1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>
                <a:solidFill>
                  <a:schemeClr val="tx1"/>
                </a:solidFill>
              </a:rPr>
              <a:t> large complex detectors</a:t>
            </a:r>
          </a:p>
          <a:p>
            <a:pPr algn="r"/>
            <a:r>
              <a:rPr lang="en-GB" sz="2800">
                <a:solidFill>
                  <a:schemeClr val="tx1"/>
                </a:solidFill>
              </a:rPr>
              <a:t>in which particles leave their mark</a:t>
            </a:r>
          </a:p>
        </p:txBody>
      </p:sp>
      <p:sp>
        <p:nvSpPr>
          <p:cNvPr id="961546" name="Line 10"/>
          <p:cNvSpPr>
            <a:spLocks noChangeShapeType="1"/>
          </p:cNvSpPr>
          <p:nvPr/>
        </p:nvSpPr>
        <p:spPr bwMode="auto">
          <a:xfrm flipV="1">
            <a:off x="4419600" y="21336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1547" name="Line 11"/>
          <p:cNvSpPr>
            <a:spLocks noChangeShapeType="1"/>
          </p:cNvSpPr>
          <p:nvPr/>
        </p:nvSpPr>
        <p:spPr bwMode="auto">
          <a:xfrm flipV="1">
            <a:off x="228600" y="45720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1548" name="Text Box 12"/>
          <p:cNvSpPr txBox="1">
            <a:spLocks noChangeArrowheads="1"/>
          </p:cNvSpPr>
          <p:nvPr/>
        </p:nvSpPr>
        <p:spPr bwMode="auto">
          <a:xfrm rot="-1825140">
            <a:off x="3962400" y="1752600"/>
            <a:ext cx="1265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tx1"/>
                </a:solidFill>
              </a:rPr>
              <a:t>protons</a:t>
            </a:r>
          </a:p>
        </p:txBody>
      </p:sp>
      <p:sp>
        <p:nvSpPr>
          <p:cNvPr id="961549" name="Text Box 13"/>
          <p:cNvSpPr txBox="1">
            <a:spLocks noChangeArrowheads="1"/>
          </p:cNvSpPr>
          <p:nvPr/>
        </p:nvSpPr>
        <p:spPr bwMode="auto">
          <a:xfrm rot="-1884883">
            <a:off x="0" y="4800600"/>
            <a:ext cx="152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tx1"/>
                </a:solidFill>
              </a:rPr>
              <a:t>electrons</a:t>
            </a:r>
          </a:p>
        </p:txBody>
      </p:sp>
      <p:sp>
        <p:nvSpPr>
          <p:cNvPr id="961550" name="Line 14"/>
          <p:cNvSpPr>
            <a:spLocks noChangeShapeType="1"/>
          </p:cNvSpPr>
          <p:nvPr/>
        </p:nvSpPr>
        <p:spPr bwMode="auto">
          <a:xfrm flipH="1" flipV="1">
            <a:off x="7696200" y="3200400"/>
            <a:ext cx="685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61551" name="Text Box 15"/>
          <p:cNvSpPr txBox="1">
            <a:spLocks noChangeArrowheads="1"/>
          </p:cNvSpPr>
          <p:nvPr/>
        </p:nvSpPr>
        <p:spPr bwMode="auto">
          <a:xfrm>
            <a:off x="7543800" y="33528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electrons</a:t>
            </a:r>
          </a:p>
        </p:txBody>
      </p:sp>
      <p:pic>
        <p:nvPicPr>
          <p:cNvPr id="961552" name="Picture 16" descr="4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4171" t="52762" r="57375" b="7095"/>
          <a:stretch>
            <a:fillRect/>
          </a:stretch>
        </p:blipFill>
        <p:spPr bwMode="auto">
          <a:xfrm>
            <a:off x="7069138" y="4365625"/>
            <a:ext cx="174625" cy="514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6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6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4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018" name="Picture 2" descr="H1-Event_high_qua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9700"/>
            <a:ext cx="9144000" cy="5448300"/>
          </a:xfrm>
          <a:prstGeom prst="rect">
            <a:avLst/>
          </a:prstGeom>
          <a:noFill/>
        </p:spPr>
      </p:pic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-838200" y="43434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endParaRPr lang="en-GB" sz="2800" i="0">
              <a:latin typeface="Comic Sans MS" pitchFamily="66" charset="0"/>
            </a:endParaRPr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6049963" cy="575791"/>
          </a:xfrm>
        </p:spPr>
        <p:txBody>
          <a:bodyPr/>
          <a:lstStyle/>
          <a:p>
            <a:r>
              <a:rPr lang="en-US" altLang="en-US">
                <a:latin typeface="Comic Sans MS" pitchFamily="66" charset="0"/>
              </a:rPr>
              <a:t>Electron and proton collide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-990600" y="47244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 sz="2800" i="0">
              <a:latin typeface="Comic Sans MS" pitchFamily="66" charset="0"/>
            </a:endParaRPr>
          </a:p>
        </p:txBody>
      </p:sp>
      <p:sp>
        <p:nvSpPr>
          <p:cNvPr id="470022" name="Line 6"/>
          <p:cNvSpPr>
            <a:spLocks noChangeShapeType="1"/>
          </p:cNvSpPr>
          <p:nvPr/>
        </p:nvSpPr>
        <p:spPr bwMode="auto">
          <a:xfrm>
            <a:off x="6269038" y="4005263"/>
            <a:ext cx="512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6781800" y="3733800"/>
            <a:ext cx="1274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proton</a:t>
            </a:r>
          </a:p>
        </p:txBody>
      </p:sp>
      <p:sp>
        <p:nvSpPr>
          <p:cNvPr id="470024" name="Line 8"/>
          <p:cNvSpPr>
            <a:spLocks noChangeShapeType="1"/>
          </p:cNvSpPr>
          <p:nvPr/>
        </p:nvSpPr>
        <p:spPr bwMode="auto">
          <a:xfrm>
            <a:off x="5538788" y="400526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0025" name="Text Box 9"/>
          <p:cNvSpPr txBox="1">
            <a:spLocks noChangeArrowheads="1"/>
          </p:cNvSpPr>
          <p:nvPr/>
        </p:nvSpPr>
        <p:spPr bwMode="auto">
          <a:xfrm>
            <a:off x="4013200" y="3733800"/>
            <a:ext cx="1566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electron</a:t>
            </a:r>
          </a:p>
        </p:txBody>
      </p:sp>
      <p:sp>
        <p:nvSpPr>
          <p:cNvPr id="470026" name="Text Box 10"/>
          <p:cNvSpPr txBox="1">
            <a:spLocks noChangeArrowheads="1"/>
          </p:cNvSpPr>
          <p:nvPr/>
        </p:nvSpPr>
        <p:spPr bwMode="auto">
          <a:xfrm>
            <a:off x="684213" y="3716338"/>
            <a:ext cx="1300162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GB" sz="2800" b="1" i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</a:t>
            </a:r>
            <a:r>
              <a:rPr lang="en-GB" sz="2000" b="1" i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GB" sz="2800" b="1" i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 </a:t>
            </a:r>
            <a:r>
              <a:rPr lang="en-GB" sz="2000" b="1" i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“</a:t>
            </a:r>
            <a:r>
              <a:rPr lang="en-GB" sz="2000" b="1" i="0">
                <a:solidFill>
                  <a:schemeClr val="accent2"/>
                </a:solidFill>
                <a:latin typeface="Comic Sans MS" pitchFamily="66" charset="0"/>
              </a:rPr>
              <a:t>stored” high energy beams</a:t>
            </a:r>
          </a:p>
        </p:txBody>
      </p:sp>
      <p:sp>
        <p:nvSpPr>
          <p:cNvPr id="470027" name="Text Box 11"/>
          <p:cNvSpPr txBox="1">
            <a:spLocks noChangeArrowheads="1"/>
          </p:cNvSpPr>
          <p:nvPr/>
        </p:nvSpPr>
        <p:spPr bwMode="auto">
          <a:xfrm>
            <a:off x="107950" y="6308725"/>
            <a:ext cx="1720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side-view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0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0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0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0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2" grpId="0" animBg="1"/>
      <p:bldP spid="470023" grpId="0"/>
      <p:bldP spid="470024" grpId="0" animBg="1"/>
      <p:bldP spid="4700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1116013" y="0"/>
            <a:ext cx="5616575" cy="1143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/>
            <a:r>
              <a:rPr lang="en-US" altLang="en-US" sz="3200" i="0">
                <a:solidFill>
                  <a:srgbClr val="0033CC"/>
                </a:solidFill>
                <a:latin typeface="Comic Sans MS" pitchFamily="66" charset="0"/>
                <a:cs typeface="Arial" pitchFamily="34" charset="0"/>
              </a:rPr>
              <a:t>Detect (and Destroy)</a:t>
            </a:r>
            <a:br>
              <a:rPr lang="en-US" altLang="en-US" sz="3200" i="0">
                <a:solidFill>
                  <a:srgbClr val="0033CC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altLang="en-US" sz="3200" i="0">
                <a:solidFill>
                  <a:srgbClr val="0033CC"/>
                </a:solidFill>
                <a:latin typeface="Comic Sans MS" pitchFamily="66" charset="0"/>
                <a:cs typeface="Arial" pitchFamily="34" charset="0"/>
              </a:rPr>
              <a:t>Particles in Matter</a:t>
            </a:r>
            <a:endParaRPr lang="en-GB" sz="3200" i="0">
              <a:solidFill>
                <a:srgbClr val="0033CC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471045" name="Rectangle 5"/>
          <p:cNvSpPr>
            <a:spLocks noGrp="1" noChangeArrowheads="1"/>
          </p:cNvSpPr>
          <p:nvPr>
            <p:ph type="title"/>
          </p:nvPr>
        </p:nvSpPr>
        <p:spPr>
          <a:xfrm>
            <a:off x="1257300" y="44450"/>
            <a:ext cx="5546725" cy="936625"/>
          </a:xfrm>
        </p:spPr>
        <p:txBody>
          <a:bodyPr/>
          <a:lstStyle/>
          <a:p>
            <a:r>
              <a:rPr lang="en-US" altLang="en-US">
                <a:latin typeface="Comic Sans MS" pitchFamily="66" charset="0"/>
              </a:rPr>
              <a:t>Detect Particles in Matter</a:t>
            </a:r>
          </a:p>
        </p:txBody>
      </p:sp>
      <p:sp>
        <p:nvSpPr>
          <p:cNvPr id="471042" name="Rectangle 2"/>
          <p:cNvSpPr>
            <a:spLocks noChangeArrowheads="1"/>
          </p:cNvSpPr>
          <p:nvPr/>
        </p:nvSpPr>
        <p:spPr bwMode="auto">
          <a:xfrm>
            <a:off x="1116013" y="44450"/>
            <a:ext cx="5616575" cy="11430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/>
            <a:r>
              <a:rPr lang="en-US" altLang="en-US" sz="3200" i="0">
                <a:solidFill>
                  <a:srgbClr val="0033CC"/>
                </a:solidFill>
                <a:latin typeface="Comic Sans MS" pitchFamily="66" charset="0"/>
                <a:cs typeface="Arial" pitchFamily="34" charset="0"/>
              </a:rPr>
              <a:t>Detect (and do not Disturb)</a:t>
            </a:r>
            <a:br>
              <a:rPr lang="en-US" altLang="en-US" sz="3200" i="0">
                <a:solidFill>
                  <a:srgbClr val="0033CC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altLang="en-US" sz="3200" i="0">
                <a:solidFill>
                  <a:srgbClr val="0033CC"/>
                </a:solidFill>
                <a:latin typeface="Comic Sans MS" pitchFamily="66" charset="0"/>
                <a:cs typeface="Arial" pitchFamily="34" charset="0"/>
              </a:rPr>
              <a:t>Particles in Matter</a:t>
            </a:r>
            <a:endParaRPr lang="en-GB" sz="3200" i="0">
              <a:solidFill>
                <a:srgbClr val="0033CC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471044" name="Picture 4" descr="H1-Event_high_qua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875"/>
            <a:ext cx="9144000" cy="5448300"/>
          </a:xfrm>
          <a:prstGeom prst="rect">
            <a:avLst/>
          </a:prstGeom>
          <a:noFill/>
        </p:spPr>
      </p:pic>
      <p:sp>
        <p:nvSpPr>
          <p:cNvPr id="471046" name="Line 6"/>
          <p:cNvSpPr>
            <a:spLocks noChangeShapeType="1"/>
          </p:cNvSpPr>
          <p:nvPr/>
        </p:nvSpPr>
        <p:spPr bwMode="auto">
          <a:xfrm rot="20150125" flipV="1">
            <a:off x="4267200" y="4868863"/>
            <a:ext cx="688975" cy="55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1047" name="Line 7"/>
          <p:cNvSpPr>
            <a:spLocks noChangeShapeType="1"/>
          </p:cNvSpPr>
          <p:nvPr/>
        </p:nvSpPr>
        <p:spPr bwMode="auto">
          <a:xfrm rot="12507312">
            <a:off x="4513263" y="3071813"/>
            <a:ext cx="1012825" cy="69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471048" name="Picture 8" descr="vapor_trail"/>
          <p:cNvPicPr>
            <a:picLocks noChangeAspect="1" noChangeArrowheads="1"/>
          </p:cNvPicPr>
          <p:nvPr/>
        </p:nvPicPr>
        <p:blipFill>
          <a:blip r:embed="rId3" cstate="print"/>
          <a:srcRect t="56944" r="62500"/>
          <a:stretch>
            <a:fillRect/>
          </a:stretch>
        </p:blipFill>
        <p:spPr bwMode="auto">
          <a:xfrm>
            <a:off x="6400800" y="3803650"/>
            <a:ext cx="2743200" cy="2362200"/>
          </a:xfrm>
          <a:prstGeom prst="rect">
            <a:avLst/>
          </a:prstGeom>
          <a:noFill/>
        </p:spPr>
      </p:pic>
      <p:sp>
        <p:nvSpPr>
          <p:cNvPr id="471049" name="Oval 9"/>
          <p:cNvSpPr>
            <a:spLocks noChangeArrowheads="1"/>
          </p:cNvSpPr>
          <p:nvPr/>
        </p:nvSpPr>
        <p:spPr bwMode="auto">
          <a:xfrm>
            <a:off x="2916238" y="1155700"/>
            <a:ext cx="2133600" cy="20574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71050" name="Oval 10"/>
          <p:cNvSpPr>
            <a:spLocks noChangeArrowheads="1"/>
          </p:cNvSpPr>
          <p:nvPr/>
        </p:nvSpPr>
        <p:spPr bwMode="auto">
          <a:xfrm>
            <a:off x="3505200" y="4876800"/>
            <a:ext cx="914400" cy="9144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471051" name="Picture 11" descr="crater_Arizon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2736" t="23734" r="34976" b="51942"/>
          <a:stretch>
            <a:fillRect/>
          </a:stretch>
        </p:blipFill>
        <p:spPr bwMode="auto">
          <a:xfrm>
            <a:off x="6372225" y="4868863"/>
            <a:ext cx="2335213" cy="1439862"/>
          </a:xfrm>
          <a:noFill/>
        </p:spPr>
      </p:pic>
      <p:sp>
        <p:nvSpPr>
          <p:cNvPr id="471052" name="Text Box 12"/>
          <p:cNvSpPr txBox="1">
            <a:spLocks noChangeArrowheads="1"/>
          </p:cNvSpPr>
          <p:nvPr/>
        </p:nvSpPr>
        <p:spPr bwMode="auto">
          <a:xfrm>
            <a:off x="7451725" y="4843463"/>
            <a:ext cx="1277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400" i="0">
                <a:solidFill>
                  <a:srgbClr val="FFFF00"/>
                </a:solidFill>
                <a:latin typeface="Comic Sans MS" pitchFamily="66" charset="0"/>
              </a:rPr>
              <a:t>Arizona</a:t>
            </a:r>
          </a:p>
        </p:txBody>
      </p:sp>
      <p:sp>
        <p:nvSpPr>
          <p:cNvPr id="471053" name="Oval 13"/>
          <p:cNvSpPr>
            <a:spLocks noChangeArrowheads="1"/>
          </p:cNvSpPr>
          <p:nvPr/>
        </p:nvSpPr>
        <p:spPr bwMode="auto">
          <a:xfrm>
            <a:off x="4572000" y="2420938"/>
            <a:ext cx="1871663" cy="1770062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71054" name="Text Box 14"/>
          <p:cNvSpPr txBox="1">
            <a:spLocks noChangeArrowheads="1"/>
          </p:cNvSpPr>
          <p:nvPr/>
        </p:nvSpPr>
        <p:spPr bwMode="auto">
          <a:xfrm>
            <a:off x="107950" y="6308725"/>
            <a:ext cx="75200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 dirty="0">
                <a:latin typeface="Comic Sans MS" pitchFamily="66" charset="0"/>
              </a:rPr>
              <a:t>topological directions and </a:t>
            </a:r>
            <a:r>
              <a:rPr lang="en-GB" sz="2800" i="0" dirty="0" smtClean="0">
                <a:latin typeface="Comic Sans MS" pitchFamily="66" charset="0"/>
              </a:rPr>
              <a:t>kinematic balance</a:t>
            </a:r>
            <a:endParaRPr lang="en-GB" sz="2800" i="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7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7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7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7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3" grpId="0" animBg="1"/>
      <p:bldP spid="471045" grpId="0" animBg="1"/>
      <p:bldP spid="471042" grpId="0" animBg="1"/>
      <p:bldP spid="471042" grpId="1" animBg="1"/>
      <p:bldP spid="471046" grpId="0" animBg="1"/>
      <p:bldP spid="471047" grpId="0" animBg="1"/>
      <p:bldP spid="471049" grpId="0" animBg="1"/>
      <p:bldP spid="471050" grpId="0" animBg="1"/>
      <p:bldP spid="471052" grpId="0" autoUpdateAnimBg="0"/>
      <p:bldP spid="471053" grpId="0" animBg="1"/>
      <p:bldP spid="471053" grpId="1" animBg="1"/>
      <p:bldP spid="471053" grpId="2" animBg="1"/>
      <p:bldP spid="4710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H1-Event_high_qual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6688"/>
            <a:ext cx="9144000" cy="5448300"/>
          </a:xfrm>
          <a:prstGeom prst="rect">
            <a:avLst/>
          </a:prstGeom>
          <a:noFill/>
        </p:spPr>
      </p:pic>
      <p:sp>
        <p:nvSpPr>
          <p:cNvPr id="472067" name="Text Box 3"/>
          <p:cNvSpPr txBox="1">
            <a:spLocks noChangeArrowheads="1"/>
          </p:cNvSpPr>
          <p:nvPr/>
        </p:nvSpPr>
        <p:spPr bwMode="auto">
          <a:xfrm>
            <a:off x="0" y="2636838"/>
            <a:ext cx="16922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GB" sz="2400" i="0">
                <a:latin typeface="Comic Sans MS" pitchFamily="66" charset="0"/>
              </a:rPr>
              <a:t>proton</a:t>
            </a:r>
          </a:p>
          <a:p>
            <a:pPr eaLnBrk="0" hangingPunct="0"/>
            <a:r>
              <a:rPr lang="en-GB" sz="2400" i="0">
                <a:latin typeface="Comic Sans MS" pitchFamily="66" charset="0"/>
              </a:rPr>
              <a:t>remnant</a:t>
            </a:r>
          </a:p>
          <a:p>
            <a:pPr eaLnBrk="0" hangingPunct="0"/>
            <a:r>
              <a:rPr lang="en-GB" sz="2400" i="0">
                <a:latin typeface="Comic Sans MS" pitchFamily="66" charset="0"/>
              </a:rPr>
              <a:t>in and</a:t>
            </a:r>
          </a:p>
          <a:p>
            <a:pPr eaLnBrk="0" hangingPunct="0"/>
            <a:r>
              <a:rPr lang="en-GB" sz="2400" i="0">
                <a:latin typeface="Comic Sans MS" pitchFamily="66" charset="0"/>
              </a:rPr>
              <a:t>around</a:t>
            </a:r>
          </a:p>
          <a:p>
            <a:pPr eaLnBrk="0" hangingPunct="0"/>
            <a:r>
              <a:rPr lang="en-GB" sz="2400" i="0">
                <a:latin typeface="Comic Sans MS" pitchFamily="66" charset="0"/>
              </a:rPr>
              <a:t>continuing proton beam</a:t>
            </a:r>
          </a:p>
        </p:txBody>
      </p:sp>
      <p:sp>
        <p:nvSpPr>
          <p:cNvPr id="472068" name="Text Box 4"/>
          <p:cNvSpPr txBox="1">
            <a:spLocks noChangeArrowheads="1"/>
          </p:cNvSpPr>
          <p:nvPr/>
        </p:nvSpPr>
        <p:spPr bwMode="auto">
          <a:xfrm>
            <a:off x="827088" y="5651500"/>
            <a:ext cx="30257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i="0" dirty="0">
                <a:latin typeface="Comic Sans MS" pitchFamily="66" charset="0"/>
              </a:rPr>
              <a:t>electron</a:t>
            </a:r>
          </a:p>
          <a:p>
            <a:pPr algn="ctr" eaLnBrk="0" hangingPunct="0"/>
            <a:r>
              <a:rPr lang="en-GB" sz="2800" i="0" dirty="0">
                <a:latin typeface="Comic Sans MS" pitchFamily="66" charset="0"/>
              </a:rPr>
              <a:t>“back-scattered”</a:t>
            </a:r>
          </a:p>
        </p:txBody>
      </p:sp>
      <p:sp>
        <p:nvSpPr>
          <p:cNvPr id="472069" name="Rectangle 5"/>
          <p:cNvSpPr>
            <a:spLocks noGrp="1" noChangeArrowheads="1"/>
          </p:cNvSpPr>
          <p:nvPr>
            <p:ph type="title"/>
          </p:nvPr>
        </p:nvSpPr>
        <p:spPr>
          <a:xfrm>
            <a:off x="2195513" y="115888"/>
            <a:ext cx="4537075" cy="1143000"/>
          </a:xfrm>
        </p:spPr>
        <p:txBody>
          <a:bodyPr/>
          <a:lstStyle/>
          <a:p>
            <a:r>
              <a:rPr lang="en-US" altLang="en-US">
                <a:latin typeface="Comic Sans MS" pitchFamily="66" charset="0"/>
              </a:rPr>
              <a:t>Electron recoils, </a:t>
            </a:r>
            <a:br>
              <a:rPr lang="en-US" altLang="en-US">
                <a:latin typeface="Comic Sans MS" pitchFamily="66" charset="0"/>
              </a:rPr>
            </a:br>
            <a:r>
              <a:rPr lang="en-US" altLang="en-US">
                <a:latin typeface="Comic Sans MS" pitchFamily="66" charset="0"/>
              </a:rPr>
              <a:t>proton shatters</a:t>
            </a:r>
          </a:p>
        </p:txBody>
      </p:sp>
      <p:sp>
        <p:nvSpPr>
          <p:cNvPr id="472070" name="Text Box 6"/>
          <p:cNvSpPr txBox="1">
            <a:spLocks noChangeArrowheads="1"/>
          </p:cNvSpPr>
          <p:nvPr/>
        </p:nvSpPr>
        <p:spPr bwMode="auto">
          <a:xfrm>
            <a:off x="2286000" y="4627563"/>
            <a:ext cx="1566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electron</a:t>
            </a:r>
          </a:p>
        </p:txBody>
      </p:sp>
      <p:sp>
        <p:nvSpPr>
          <p:cNvPr id="472071" name="Text Box 7"/>
          <p:cNvSpPr txBox="1">
            <a:spLocks noChangeArrowheads="1"/>
          </p:cNvSpPr>
          <p:nvPr/>
        </p:nvSpPr>
        <p:spPr bwMode="auto">
          <a:xfrm>
            <a:off x="4787900" y="1484313"/>
            <a:ext cx="43275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i="0" dirty="0">
                <a:latin typeface="Comic Sans MS" pitchFamily="66" charset="0"/>
              </a:rPr>
              <a:t>particles from struck</a:t>
            </a:r>
          </a:p>
          <a:p>
            <a:pPr algn="ctr" eaLnBrk="0" hangingPunct="0"/>
            <a:r>
              <a:rPr lang="en-GB" sz="2800" i="0" dirty="0">
                <a:latin typeface="Comic Sans MS" pitchFamily="66" charset="0"/>
              </a:rPr>
              <a:t>part of proton = “</a:t>
            </a:r>
            <a:r>
              <a:rPr lang="en-GB" sz="2800" i="0" dirty="0" err="1">
                <a:latin typeface="Comic Sans MS" pitchFamily="66" charset="0"/>
              </a:rPr>
              <a:t>parton</a:t>
            </a:r>
            <a:r>
              <a:rPr lang="en-GB" sz="2800" i="0" dirty="0">
                <a:latin typeface="Comic Sans MS" pitchFamily="66" charset="0"/>
              </a:rPr>
              <a:t>”</a:t>
            </a:r>
          </a:p>
        </p:txBody>
      </p:sp>
      <p:sp>
        <p:nvSpPr>
          <p:cNvPr id="472072" name="Line 8"/>
          <p:cNvSpPr>
            <a:spLocks noChangeShapeType="1"/>
          </p:cNvSpPr>
          <p:nvPr/>
        </p:nvSpPr>
        <p:spPr bwMode="auto">
          <a:xfrm flipH="1">
            <a:off x="1752600" y="3933825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2073" name="Line 9"/>
          <p:cNvSpPr>
            <a:spLocks noChangeShapeType="1"/>
          </p:cNvSpPr>
          <p:nvPr/>
        </p:nvSpPr>
        <p:spPr bwMode="auto">
          <a:xfrm flipH="1">
            <a:off x="2743200" y="4149725"/>
            <a:ext cx="1036638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2074" name="Line 10"/>
          <p:cNvSpPr>
            <a:spLocks noChangeShapeType="1"/>
          </p:cNvSpPr>
          <p:nvPr/>
        </p:nvSpPr>
        <p:spPr bwMode="auto">
          <a:xfrm flipH="1" flipV="1">
            <a:off x="3132138" y="3429000"/>
            <a:ext cx="1363662" cy="223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2076" name="Line 12"/>
          <p:cNvSpPr>
            <a:spLocks noChangeShapeType="1"/>
          </p:cNvSpPr>
          <p:nvPr/>
        </p:nvSpPr>
        <p:spPr bwMode="auto">
          <a:xfrm rot="20150125" flipV="1">
            <a:off x="4267200" y="4797425"/>
            <a:ext cx="688975" cy="55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2077" name="Line 13"/>
          <p:cNvSpPr>
            <a:spLocks noChangeShapeType="1"/>
          </p:cNvSpPr>
          <p:nvPr/>
        </p:nvSpPr>
        <p:spPr bwMode="auto">
          <a:xfrm rot="12507312">
            <a:off x="4513263" y="3071813"/>
            <a:ext cx="1012825" cy="698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2078" name="Line 14"/>
          <p:cNvSpPr>
            <a:spLocks noChangeShapeType="1"/>
          </p:cNvSpPr>
          <p:nvPr/>
        </p:nvSpPr>
        <p:spPr bwMode="auto">
          <a:xfrm>
            <a:off x="6269038" y="4005263"/>
            <a:ext cx="512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2079" name="Text Box 15"/>
          <p:cNvSpPr txBox="1">
            <a:spLocks noChangeArrowheads="1"/>
          </p:cNvSpPr>
          <p:nvPr/>
        </p:nvSpPr>
        <p:spPr bwMode="auto">
          <a:xfrm>
            <a:off x="6781800" y="3733800"/>
            <a:ext cx="1274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proton</a:t>
            </a:r>
          </a:p>
        </p:txBody>
      </p:sp>
      <p:sp>
        <p:nvSpPr>
          <p:cNvPr id="472080" name="Line 16"/>
          <p:cNvSpPr>
            <a:spLocks noChangeShapeType="1"/>
          </p:cNvSpPr>
          <p:nvPr/>
        </p:nvSpPr>
        <p:spPr bwMode="auto">
          <a:xfrm>
            <a:off x="5538788" y="4005263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2081" name="Text Box 17"/>
          <p:cNvSpPr txBox="1">
            <a:spLocks noChangeArrowheads="1"/>
          </p:cNvSpPr>
          <p:nvPr/>
        </p:nvSpPr>
        <p:spPr bwMode="auto">
          <a:xfrm>
            <a:off x="4013200" y="3733800"/>
            <a:ext cx="1566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electron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2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2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2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2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2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2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7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7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7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7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7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7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7" grpId="0"/>
      <p:bldP spid="472068" grpId="0"/>
      <p:bldP spid="472070" grpId="0" autoUpdateAnimBg="0"/>
      <p:bldP spid="472071" grpId="0"/>
      <p:bldP spid="472072" grpId="0" animBg="1"/>
      <p:bldP spid="472073" grpId="0" animBg="1"/>
      <p:bldP spid="472074" grpId="0" animBg="1"/>
      <p:bldP spid="472078" grpId="0" animBg="1"/>
      <p:bldP spid="472079" grpId="0"/>
      <p:bldP spid="472080" grpId="0" animBg="1"/>
      <p:bldP spid="4720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484" name="Picture 12" descr="CC_1jet"/>
          <p:cNvPicPr>
            <a:picLocks noChangeAspect="1" noChangeArrowheads="1"/>
          </p:cNvPicPr>
          <p:nvPr/>
        </p:nvPicPr>
        <p:blipFill>
          <a:blip r:embed="rId2" cstate="print"/>
          <a:srcRect l="12918" t="35330" r="42488" b="23917"/>
          <a:stretch>
            <a:fillRect/>
          </a:stretch>
        </p:blipFill>
        <p:spPr bwMode="auto">
          <a:xfrm>
            <a:off x="34925" y="1124744"/>
            <a:ext cx="9109075" cy="5688806"/>
          </a:xfrm>
          <a:prstGeom prst="rect">
            <a:avLst/>
          </a:prstGeom>
          <a:noFill/>
        </p:spPr>
      </p:pic>
      <p:sp>
        <p:nvSpPr>
          <p:cNvPr id="489475" name="Text Box 3"/>
          <p:cNvSpPr txBox="1">
            <a:spLocks noChangeArrowheads="1"/>
          </p:cNvSpPr>
          <p:nvPr/>
        </p:nvSpPr>
        <p:spPr bwMode="auto">
          <a:xfrm>
            <a:off x="-838200" y="43434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endParaRPr lang="en-GB" sz="2800" i="0">
              <a:latin typeface="Comic Sans MS" pitchFamily="66" charset="0"/>
            </a:endParaRP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6049963" cy="575791"/>
          </a:xfrm>
        </p:spPr>
        <p:txBody>
          <a:bodyPr/>
          <a:lstStyle/>
          <a:p>
            <a:r>
              <a:rPr lang="en-US" altLang="en-US" dirty="0">
                <a:latin typeface="Comic Sans MS" pitchFamily="66" charset="0"/>
              </a:rPr>
              <a:t>Electron and proton collide</a:t>
            </a:r>
          </a:p>
        </p:txBody>
      </p:sp>
      <p:sp>
        <p:nvSpPr>
          <p:cNvPr id="489478" name="Line 6"/>
          <p:cNvSpPr>
            <a:spLocks noChangeShapeType="1"/>
          </p:cNvSpPr>
          <p:nvPr/>
        </p:nvSpPr>
        <p:spPr bwMode="auto">
          <a:xfrm>
            <a:off x="6269038" y="3717925"/>
            <a:ext cx="512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89479" name="Text Box 7"/>
          <p:cNvSpPr txBox="1">
            <a:spLocks noChangeArrowheads="1"/>
          </p:cNvSpPr>
          <p:nvPr/>
        </p:nvSpPr>
        <p:spPr bwMode="auto">
          <a:xfrm>
            <a:off x="6781800" y="3446463"/>
            <a:ext cx="1274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proton</a:t>
            </a:r>
          </a:p>
        </p:txBody>
      </p:sp>
      <p:sp>
        <p:nvSpPr>
          <p:cNvPr id="489480" name="Line 8"/>
          <p:cNvSpPr>
            <a:spLocks noChangeShapeType="1"/>
          </p:cNvSpPr>
          <p:nvPr/>
        </p:nvSpPr>
        <p:spPr bwMode="auto">
          <a:xfrm>
            <a:off x="5538788" y="3717925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89481" name="Text Box 9"/>
          <p:cNvSpPr txBox="1">
            <a:spLocks noChangeArrowheads="1"/>
          </p:cNvSpPr>
          <p:nvPr/>
        </p:nvSpPr>
        <p:spPr bwMode="auto">
          <a:xfrm>
            <a:off x="4013200" y="3446463"/>
            <a:ext cx="1566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>
                <a:latin typeface="Comic Sans MS" pitchFamily="66" charset="0"/>
              </a:rPr>
              <a:t>electron</a:t>
            </a:r>
          </a:p>
        </p:txBody>
      </p:sp>
      <p:sp>
        <p:nvSpPr>
          <p:cNvPr id="489482" name="Text Box 10"/>
          <p:cNvSpPr txBox="1">
            <a:spLocks noChangeArrowheads="1"/>
          </p:cNvSpPr>
          <p:nvPr/>
        </p:nvSpPr>
        <p:spPr bwMode="auto">
          <a:xfrm>
            <a:off x="1255713" y="3429000"/>
            <a:ext cx="13001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en-GB" sz="2800" b="1" i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</a:t>
            </a:r>
            <a:r>
              <a:rPr lang="en-GB" sz="2000" b="1" i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GB" sz="2800" b="1" i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 </a:t>
            </a:r>
            <a:r>
              <a:rPr lang="en-GB" sz="2000" b="1" i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“</a:t>
            </a:r>
            <a:r>
              <a:rPr lang="en-GB" sz="2000" b="1" i="0">
                <a:solidFill>
                  <a:schemeClr val="accent2"/>
                </a:solidFill>
                <a:latin typeface="Comic Sans MS" pitchFamily="66" charset="0"/>
              </a:rPr>
              <a:t>stored” high energy beams</a:t>
            </a:r>
          </a:p>
        </p:txBody>
      </p:sp>
      <p:sp>
        <p:nvSpPr>
          <p:cNvPr id="489485" name="Text Box 13"/>
          <p:cNvSpPr txBox="1">
            <a:spLocks noChangeArrowheads="1"/>
          </p:cNvSpPr>
          <p:nvPr/>
        </p:nvSpPr>
        <p:spPr bwMode="auto">
          <a:xfrm>
            <a:off x="22180" y="5229200"/>
            <a:ext cx="55579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 dirty="0">
                <a:latin typeface="Comic Sans MS" pitchFamily="66" charset="0"/>
              </a:rPr>
              <a:t>particles </a:t>
            </a:r>
            <a:r>
              <a:rPr lang="en-GB" sz="2800" i="0" dirty="0" smtClean="0">
                <a:latin typeface="Comic Sans MS" pitchFamily="66" charset="0"/>
              </a:rPr>
              <a:t>from</a:t>
            </a:r>
          </a:p>
          <a:p>
            <a:pPr algn="ctr" eaLnBrk="0" hangingPunct="0"/>
            <a:r>
              <a:rPr lang="en-GB" sz="2800" dirty="0" smtClean="0"/>
              <a:t>s</a:t>
            </a:r>
            <a:r>
              <a:rPr lang="en-GB" sz="2800" i="0" dirty="0" smtClean="0">
                <a:latin typeface="Comic Sans MS" pitchFamily="66" charset="0"/>
              </a:rPr>
              <a:t>truck</a:t>
            </a:r>
            <a:r>
              <a:rPr lang="en-GB" sz="2800" dirty="0" smtClean="0"/>
              <a:t> </a:t>
            </a:r>
            <a:r>
              <a:rPr lang="en-GB" sz="2800" i="0" dirty="0" smtClean="0">
                <a:latin typeface="Comic Sans MS" pitchFamily="66" charset="0"/>
              </a:rPr>
              <a:t>part </a:t>
            </a:r>
            <a:r>
              <a:rPr lang="en-GB" sz="2800" i="0" dirty="0">
                <a:latin typeface="Comic Sans MS" pitchFamily="66" charset="0"/>
              </a:rPr>
              <a:t>of proton = “</a:t>
            </a:r>
            <a:r>
              <a:rPr lang="en-GB" sz="2800" i="0" dirty="0" err="1">
                <a:latin typeface="Comic Sans MS" pitchFamily="66" charset="0"/>
              </a:rPr>
              <a:t>parton</a:t>
            </a:r>
            <a:r>
              <a:rPr lang="en-GB" sz="2800" i="0" dirty="0">
                <a:latin typeface="Comic Sans MS" pitchFamily="66" charset="0"/>
              </a:rPr>
              <a:t>”</a:t>
            </a:r>
          </a:p>
        </p:txBody>
      </p:sp>
      <p:sp>
        <p:nvSpPr>
          <p:cNvPr id="489486" name="Line 14"/>
          <p:cNvSpPr>
            <a:spLocks noChangeShapeType="1"/>
          </p:cNvSpPr>
          <p:nvPr/>
        </p:nvSpPr>
        <p:spPr bwMode="auto">
          <a:xfrm rot="12507312" flipV="1">
            <a:off x="4497388" y="3929063"/>
            <a:ext cx="738187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89487" name="Text Box 15"/>
          <p:cNvSpPr txBox="1">
            <a:spLocks noChangeArrowheads="1"/>
          </p:cNvSpPr>
          <p:nvPr/>
        </p:nvSpPr>
        <p:spPr bwMode="auto">
          <a:xfrm>
            <a:off x="4416425" y="1614488"/>
            <a:ext cx="175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i="0" dirty="0">
                <a:latin typeface="Comic Sans MS" pitchFamily="66" charset="0"/>
              </a:rPr>
              <a:t>electron?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7950" y="6308725"/>
            <a:ext cx="78999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2800" i="0" dirty="0">
                <a:latin typeface="Comic Sans MS" pitchFamily="66" charset="0"/>
              </a:rPr>
              <a:t>topological directions and </a:t>
            </a:r>
            <a:r>
              <a:rPr lang="en-GB" sz="2800" i="0" dirty="0" smtClean="0">
                <a:latin typeface="Comic Sans MS" pitchFamily="66" charset="0"/>
              </a:rPr>
              <a:t>kinematic imbalance</a:t>
            </a:r>
            <a:endParaRPr lang="en-GB" sz="2800" i="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48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478" grpId="0" animBg="1"/>
      <p:bldP spid="489479" grpId="0"/>
      <p:bldP spid="489480" grpId="0" animBg="1"/>
      <p:bldP spid="489481" grpId="0"/>
      <p:bldP spid="489485" grpId="0"/>
      <p:bldP spid="489486" grpId="0" animBg="1"/>
      <p:bldP spid="489487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3149972"/>
            <a:ext cx="6120904" cy="927100"/>
          </a:xfrm>
        </p:spPr>
        <p:txBody>
          <a:bodyPr/>
          <a:lstStyle/>
          <a:p>
            <a:r>
              <a:rPr lang="en-GB" sz="4000" dirty="0" smtClean="0"/>
              <a:t>2. The Energy Frontier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 cstate="print"/>
          <a:srcRect b="5325"/>
          <a:stretch>
            <a:fillRect/>
          </a:stretch>
        </p:blipFill>
        <p:spPr bwMode="auto">
          <a:xfrm>
            <a:off x="-60717" y="-30164"/>
            <a:ext cx="9204717" cy="68881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987302" y="2150120"/>
            <a:ext cx="3703638" cy="9461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2800" i="0">
                <a:solidFill>
                  <a:schemeClr val="bg1"/>
                </a:solidFill>
                <a:latin typeface="Comic Sans MS" pitchFamily="66" charset="0"/>
              </a:rPr>
              <a:t>LHC</a:t>
            </a:r>
          </a:p>
          <a:p>
            <a:pPr algn="r"/>
            <a:r>
              <a:rPr lang="en-GB" sz="2800" i="0">
                <a:solidFill>
                  <a:schemeClr val="bg1"/>
                </a:solidFill>
                <a:latin typeface="Comic Sans MS" pitchFamily="66" charset="0"/>
              </a:rPr>
              <a:t>circumference 26 km</a:t>
            </a:r>
            <a:endParaRPr lang="en-US" sz="2800" i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492896"/>
            <a:ext cx="661987" cy="4127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3408883"/>
            <a:ext cx="452438" cy="4524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5" name="Picture 4" descr="LHC Bypass Overview.png"/>
          <p:cNvPicPr>
            <a:picLocks noChangeAspect="1"/>
          </p:cNvPicPr>
          <p:nvPr/>
        </p:nvPicPr>
        <p:blipFill>
          <a:blip r:embed="rId5" cstate="print"/>
          <a:srcRect l="4060" t="2407" r="8552" b="8432"/>
          <a:stretch>
            <a:fillRect/>
          </a:stretch>
        </p:blipFill>
        <p:spPr>
          <a:xfrm>
            <a:off x="493793" y="1268760"/>
            <a:ext cx="7849901" cy="56648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95536" y="817548"/>
            <a:ext cx="835292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4120C"/>
                </a:solidFill>
                <a:sym typeface="Symbol" pitchFamily="18" charset="2"/>
              </a:rPr>
              <a:t> 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20</a:t>
            </a:r>
            <a:r>
              <a:rPr lang="en-GB" sz="2800" baseline="30000" dirty="0" smtClean="0">
                <a:solidFill>
                  <a:schemeClr val="tx1"/>
                </a:solidFill>
                <a:sym typeface="Symbol" pitchFamily="18" charset="2"/>
              </a:rPr>
              <a:t>th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 century technology … f</a:t>
            </a:r>
            <a:r>
              <a:rPr lang="en-GB" sz="2800" dirty="0" smtClean="0">
                <a:solidFill>
                  <a:schemeClr val="tx1"/>
                </a:solidFill>
              </a:rPr>
              <a:t>or the 21</a:t>
            </a:r>
            <a:r>
              <a:rPr lang="en-GB" sz="2800" baseline="30000" dirty="0" smtClean="0">
                <a:solidFill>
                  <a:schemeClr val="tx1"/>
                </a:solidFill>
              </a:rPr>
              <a:t>st</a:t>
            </a:r>
            <a:r>
              <a:rPr lang="en-GB" sz="2800" dirty="0" smtClean="0">
                <a:solidFill>
                  <a:schemeClr val="tx1"/>
                </a:solidFill>
              </a:rPr>
              <a:t> century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7"/>
          <p:cNvSpPr txBox="1">
            <a:spLocks noChangeArrowheads="1"/>
          </p:cNvSpPr>
          <p:nvPr/>
        </p:nvSpPr>
        <p:spPr bwMode="auto">
          <a:xfrm>
            <a:off x="2555875" y="44624"/>
            <a:ext cx="4176713" cy="609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Energy Frontier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052" descr="40-cavern2"/>
          <p:cNvPicPr>
            <a:picLocks noChangeAspect="1" noChangeArrowheads="1"/>
          </p:cNvPicPr>
          <p:nvPr/>
        </p:nvPicPr>
        <p:blipFill>
          <a:blip r:embed="rId2" cstate="print"/>
          <a:srcRect l="12550" t="15874" r="22060" b="30159"/>
          <a:stretch>
            <a:fillRect/>
          </a:stretch>
        </p:blipFill>
        <p:spPr bwMode="auto">
          <a:xfrm>
            <a:off x="1476375" y="2089150"/>
            <a:ext cx="7632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2058"/>
          <p:cNvSpPr txBox="1">
            <a:spLocks noChangeArrowheads="1"/>
          </p:cNvSpPr>
          <p:nvPr/>
        </p:nvSpPr>
        <p:spPr bwMode="auto">
          <a:xfrm>
            <a:off x="2916238" y="2395538"/>
            <a:ext cx="121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0">
                <a:solidFill>
                  <a:srgbClr val="FFFF66"/>
                </a:solidFill>
              </a:rPr>
              <a:t>ATLAS</a:t>
            </a:r>
          </a:p>
        </p:txBody>
      </p:sp>
      <p:sp>
        <p:nvSpPr>
          <p:cNvPr id="38917" name="Text Box 2059"/>
          <p:cNvSpPr txBox="1">
            <a:spLocks noChangeArrowheads="1"/>
          </p:cNvSpPr>
          <p:nvPr/>
        </p:nvSpPr>
        <p:spPr bwMode="auto">
          <a:xfrm>
            <a:off x="228600" y="836712"/>
            <a:ext cx="8591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3200" b="0" dirty="0">
                <a:solidFill>
                  <a:schemeClr val="tx1"/>
                </a:solidFill>
              </a:rPr>
              <a:t> </a:t>
            </a:r>
            <a:r>
              <a:rPr lang="en-GB" sz="2800" b="0" dirty="0">
                <a:solidFill>
                  <a:schemeClr val="tx1"/>
                </a:solidFill>
              </a:rPr>
              <a:t>putting </a:t>
            </a:r>
            <a:r>
              <a:rPr lang="en-GB" sz="2800" b="0" dirty="0" smtClean="0">
                <a:solidFill>
                  <a:schemeClr val="tx1"/>
                </a:solidFill>
              </a:rPr>
              <a:t>energy </a:t>
            </a:r>
            <a:r>
              <a:rPr lang="en-GB" sz="2800" b="0" dirty="0">
                <a:solidFill>
                  <a:schemeClr val="tx1"/>
                </a:solidFill>
              </a:rPr>
              <a:t>and quarks together</a:t>
            </a:r>
          </a:p>
        </p:txBody>
      </p:sp>
      <p:sp>
        <p:nvSpPr>
          <p:cNvPr id="38918" name="Text Box 2062"/>
          <p:cNvSpPr txBox="1">
            <a:spLocks noChangeArrowheads="1"/>
          </p:cNvSpPr>
          <p:nvPr/>
        </p:nvSpPr>
        <p:spPr bwMode="auto">
          <a:xfrm>
            <a:off x="252413" y="1412975"/>
            <a:ext cx="88566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3200" b="0" dirty="0">
                <a:solidFill>
                  <a:schemeClr val="tx1"/>
                </a:solidFill>
              </a:rPr>
              <a:t> </a:t>
            </a:r>
            <a:r>
              <a:rPr lang="en-GB" sz="2800" b="0" dirty="0">
                <a:solidFill>
                  <a:schemeClr val="tx1"/>
                </a:solidFill>
              </a:rPr>
              <a:t>LHC 7+7 </a:t>
            </a:r>
            <a:r>
              <a:rPr lang="en-GB" sz="2800" b="0" dirty="0" err="1">
                <a:solidFill>
                  <a:schemeClr val="tx1"/>
                </a:solidFill>
              </a:rPr>
              <a:t>TeV</a:t>
            </a:r>
            <a:r>
              <a:rPr lang="en-GB" sz="2800" b="0" dirty="0">
                <a:solidFill>
                  <a:schemeClr val="tx1"/>
                </a:solidFill>
              </a:rPr>
              <a:t> </a:t>
            </a:r>
            <a:r>
              <a:rPr lang="en-GB" sz="2800" b="0" i="1" dirty="0">
                <a:solidFill>
                  <a:schemeClr val="tx1"/>
                </a:solidFill>
              </a:rPr>
              <a:t>pp</a:t>
            </a:r>
            <a:r>
              <a:rPr lang="en-GB" sz="2800" b="0" dirty="0">
                <a:solidFill>
                  <a:schemeClr val="tx1"/>
                </a:solidFill>
              </a:rPr>
              <a:t> CERN, Geneva +ATLAS</a:t>
            </a:r>
          </a:p>
        </p:txBody>
      </p:sp>
      <p:sp>
        <p:nvSpPr>
          <p:cNvPr id="38920" name="Text Box 2075"/>
          <p:cNvSpPr txBox="1">
            <a:spLocks noChangeArrowheads="1"/>
          </p:cNvSpPr>
          <p:nvPr/>
        </p:nvSpPr>
        <p:spPr bwMode="auto">
          <a:xfrm>
            <a:off x="8239125" y="3284538"/>
            <a:ext cx="428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9" name="Rectangle 17"/>
          <p:cNvSpPr txBox="1">
            <a:spLocks noChangeArrowheads="1"/>
          </p:cNvSpPr>
          <p:nvPr/>
        </p:nvSpPr>
        <p:spPr bwMode="auto">
          <a:xfrm>
            <a:off x="2555875" y="44624"/>
            <a:ext cx="4176713" cy="6096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Energy Frontier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610006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1125538"/>
            <a:ext cx="7993063" cy="574675"/>
          </a:xfrm>
          <a:gradFill rotWithShape="1">
            <a:gsLst>
              <a:gs pos="0">
                <a:schemeClr val="tx1">
                  <a:alpha val="39999"/>
                </a:schemeClr>
              </a:gs>
              <a:gs pos="100000">
                <a:schemeClr val="tx1">
                  <a:gamma/>
                  <a:shade val="0"/>
                  <a:invGamma/>
                  <a:alpha val="39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dirty="0" smtClean="0">
                <a:solidFill>
                  <a:srgbClr val="FFFF00"/>
                </a:solidFill>
              </a:rPr>
              <a:t>Enormous detector (42m x 22 m x 22m)</a:t>
            </a:r>
          </a:p>
        </p:txBody>
      </p:sp>
      <p:sp>
        <p:nvSpPr>
          <p:cNvPr id="39940" name="Line 6"/>
          <p:cNvSpPr>
            <a:spLocks noChangeShapeType="1"/>
          </p:cNvSpPr>
          <p:nvPr/>
        </p:nvSpPr>
        <p:spPr bwMode="auto">
          <a:xfrm>
            <a:off x="2483768" y="2132856"/>
            <a:ext cx="2516856" cy="1296144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941" name="Line 7"/>
          <p:cNvSpPr>
            <a:spLocks noChangeShapeType="1"/>
          </p:cNvSpPr>
          <p:nvPr/>
        </p:nvSpPr>
        <p:spPr bwMode="auto">
          <a:xfrm>
            <a:off x="1043609" y="4581128"/>
            <a:ext cx="3384375" cy="14401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0" name="Picture 9" descr="endcap_SR1_ins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3212043" cy="244827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 l="3841" t="23296" r="603" b="26916"/>
          <a:stretch>
            <a:fillRect/>
          </a:stretch>
        </p:blipFill>
        <p:spPr bwMode="auto">
          <a:xfrm>
            <a:off x="-17512" y="1698302"/>
            <a:ext cx="2051719" cy="43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39" y="44624"/>
            <a:ext cx="5328593" cy="711299"/>
          </a:xfrm>
        </p:spPr>
        <p:txBody>
          <a:bodyPr/>
          <a:lstStyle/>
          <a:p>
            <a:r>
              <a:rPr lang="en-GB" dirty="0" smtClean="0"/>
              <a:t>ATLAS @ LHC: Higgs 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 l="3937" t="17188" r="62595" b="5376"/>
          <a:stretch>
            <a:fillRect/>
          </a:stretch>
        </p:blipFill>
        <p:spPr bwMode="auto">
          <a:xfrm>
            <a:off x="5652120" y="1065443"/>
            <a:ext cx="3312368" cy="574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 descr="http://www.quantumdiaries.org/wp-content/uploads/2012/03/wproduction.png"/>
          <p:cNvPicPr>
            <a:picLocks noChangeAspect="1" noChangeArrowheads="1"/>
          </p:cNvPicPr>
          <p:nvPr/>
        </p:nvPicPr>
        <p:blipFill>
          <a:blip r:embed="rId3" cstate="print"/>
          <a:srcRect r="61968"/>
          <a:stretch>
            <a:fillRect/>
          </a:stretch>
        </p:blipFill>
        <p:spPr bwMode="auto">
          <a:xfrm>
            <a:off x="5367606" y="908720"/>
            <a:ext cx="932586" cy="1440160"/>
          </a:xfrm>
          <a:prstGeom prst="rect">
            <a:avLst/>
          </a:prstGeom>
          <a:noFill/>
        </p:spPr>
      </p:pic>
      <p:pic>
        <p:nvPicPr>
          <p:cNvPr id="15" name="Picture 2" descr="http://www.quantumdiaries.org/wp-content/uploads/2012/03/wproduction.png"/>
          <p:cNvPicPr>
            <a:picLocks noChangeAspect="1" noChangeArrowheads="1"/>
          </p:cNvPicPr>
          <p:nvPr/>
        </p:nvPicPr>
        <p:blipFill>
          <a:blip r:embed="rId3" cstate="print"/>
          <a:srcRect r="61968"/>
          <a:stretch>
            <a:fillRect/>
          </a:stretch>
        </p:blipFill>
        <p:spPr bwMode="auto">
          <a:xfrm>
            <a:off x="5367606" y="2492896"/>
            <a:ext cx="932586" cy="1440160"/>
          </a:xfrm>
          <a:prstGeom prst="rect">
            <a:avLst/>
          </a:prstGeom>
          <a:noFill/>
        </p:spPr>
      </p:pic>
      <p:pic>
        <p:nvPicPr>
          <p:cNvPr id="16" name="Picture 2" descr="http://www.quantumdiaries.org/wp-content/uploads/2012/03/wproduction.png"/>
          <p:cNvPicPr>
            <a:picLocks noChangeAspect="1" noChangeArrowheads="1"/>
          </p:cNvPicPr>
          <p:nvPr/>
        </p:nvPicPr>
        <p:blipFill>
          <a:blip r:embed="rId4" cstate="print"/>
          <a:srcRect r="61968"/>
          <a:stretch>
            <a:fillRect/>
          </a:stretch>
        </p:blipFill>
        <p:spPr bwMode="auto">
          <a:xfrm>
            <a:off x="5706522" y="4221088"/>
            <a:ext cx="746069" cy="1152128"/>
          </a:xfrm>
          <a:prstGeom prst="rect">
            <a:avLst/>
          </a:prstGeom>
          <a:noFill/>
        </p:spPr>
      </p:pic>
      <p:pic>
        <p:nvPicPr>
          <p:cNvPr id="17" name="Picture 2" descr="http://www.quantumdiaries.org/wp-content/uploads/2012/03/wproduction.png"/>
          <p:cNvPicPr>
            <a:picLocks noChangeAspect="1" noChangeArrowheads="1"/>
          </p:cNvPicPr>
          <p:nvPr/>
        </p:nvPicPr>
        <p:blipFill>
          <a:blip r:embed="rId5" cstate="print"/>
          <a:srcRect r="61968"/>
          <a:stretch>
            <a:fillRect/>
          </a:stretch>
        </p:blipFill>
        <p:spPr bwMode="auto">
          <a:xfrm>
            <a:off x="5148064" y="5373216"/>
            <a:ext cx="864096" cy="133439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148064" y="1117193"/>
            <a:ext cx="322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  <a:p>
            <a:endParaRPr lang="en-GB" sz="2000" i="1" dirty="0" smtClean="0">
              <a:solidFill>
                <a:schemeClr val="accent1"/>
              </a:solidFill>
            </a:endParaRPr>
          </a:p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48064" y="2629361"/>
            <a:ext cx="322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  <a:p>
            <a:endParaRPr lang="en-GB" sz="2000" i="1" dirty="0" smtClean="0">
              <a:solidFill>
                <a:schemeClr val="accent1"/>
              </a:solidFill>
            </a:endParaRPr>
          </a:p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3612" y="4213537"/>
            <a:ext cx="322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  <a:p>
            <a:endParaRPr lang="en-GB" sz="2000" i="1" dirty="0" smtClean="0">
              <a:solidFill>
                <a:schemeClr val="accent1"/>
              </a:solidFill>
            </a:endParaRPr>
          </a:p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2040" y="5509681"/>
            <a:ext cx="322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  <a:p>
            <a:endParaRPr lang="en-GB" sz="2000" i="1" dirty="0" smtClean="0">
              <a:solidFill>
                <a:schemeClr val="accent1"/>
              </a:solidFill>
            </a:endParaRPr>
          </a:p>
          <a:p>
            <a:r>
              <a:rPr lang="en-GB" sz="2000" i="1" dirty="0" smtClean="0">
                <a:solidFill>
                  <a:schemeClr val="accent1"/>
                </a:solidFill>
              </a:rPr>
              <a:t>p</a:t>
            </a:r>
          </a:p>
        </p:txBody>
      </p:sp>
      <p:pic>
        <p:nvPicPr>
          <p:cNvPr id="24" name="Picture 2" descr="C:\Documents and Settings\burdin.livad\My Documents\postgradstuff\pic\atlas2009-collision-vp1-142308-482137-web.png"/>
          <p:cNvPicPr>
            <a:picLocks noChangeAspect="1" noChangeArrowheads="1"/>
          </p:cNvPicPr>
          <p:nvPr/>
        </p:nvPicPr>
        <p:blipFill>
          <a:blip r:embed="rId6" cstate="print"/>
          <a:srcRect t="1765" b="17267"/>
          <a:stretch>
            <a:fillRect/>
          </a:stretch>
        </p:blipFill>
        <p:spPr bwMode="auto">
          <a:xfrm>
            <a:off x="80335" y="4077072"/>
            <a:ext cx="477969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35496" y="5034662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proton </a:t>
            </a:r>
            <a:r>
              <a:rPr lang="en-GB" sz="1600" dirty="0" smtClean="0">
                <a:solidFill>
                  <a:schemeClr val="bg1"/>
                </a:solidFill>
                <a:sym typeface="Symbol"/>
              </a:rPr>
              <a:t>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31684" y="5013176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sym typeface="Symbol"/>
              </a:rPr>
              <a:t> </a:t>
            </a:r>
            <a:r>
              <a:rPr lang="en-GB" sz="1600" dirty="0" smtClean="0">
                <a:solidFill>
                  <a:schemeClr val="bg1"/>
                </a:solidFill>
              </a:rPr>
              <a:t>proton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9512" y="908720"/>
            <a:ext cx="38314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 dirty="0" smtClean="0">
                <a:solidFill>
                  <a:schemeClr val="tx1"/>
                </a:solidFill>
              </a:rPr>
              <a:t> from many of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   these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         which of these</a:t>
            </a:r>
            <a:r>
              <a:rPr lang="en-GB" sz="2800" b="1" dirty="0" smtClean="0">
                <a:solidFill>
                  <a:srgbClr val="FF0000"/>
                </a:solidFill>
              </a:rPr>
              <a:t>?</a:t>
            </a:r>
            <a:endParaRPr lang="en-GB" sz="2800" b="1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043608" y="1844824"/>
            <a:ext cx="0" cy="21602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4067944" y="1700808"/>
            <a:ext cx="1008112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3995936" y="2492896"/>
            <a:ext cx="1080120" cy="4320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endCxn id="22" idx="1"/>
          </p:cNvCxnSpPr>
          <p:nvPr/>
        </p:nvCxnSpPr>
        <p:spPr bwMode="auto">
          <a:xfrm>
            <a:off x="3995936" y="2636912"/>
            <a:ext cx="1477676" cy="20844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3923928" y="2708920"/>
            <a:ext cx="1656184" cy="33123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513" y="3149972"/>
            <a:ext cx="4464050" cy="927100"/>
          </a:xfrm>
        </p:spPr>
        <p:txBody>
          <a:bodyPr/>
          <a:lstStyle/>
          <a:p>
            <a:r>
              <a:rPr lang="en-GB" sz="4000" dirty="0" smtClean="0"/>
              <a:t>1. Overview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44624"/>
            <a:ext cx="3096344" cy="720080"/>
          </a:xfrm>
        </p:spPr>
        <p:txBody>
          <a:bodyPr/>
          <a:lstStyle/>
          <a:p>
            <a:r>
              <a:rPr lang="en-GB" dirty="0" smtClean="0"/>
              <a:t>The LHC </a:t>
            </a:r>
            <a:r>
              <a:rPr lang="en-GB" b="1" dirty="0" smtClean="0">
                <a:solidFill>
                  <a:srgbClr val="FF0000"/>
                </a:solidFill>
              </a:rPr>
              <a:t>!</a:t>
            </a:r>
            <a:endParaRPr lang="en-GB" b="1" dirty="0">
              <a:solidFill>
                <a:srgbClr val="FF0000"/>
              </a:solidFill>
            </a:endParaRP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40852" y="1403176"/>
            <a:ext cx="7719580" cy="5410200"/>
            <a:chOff x="-682304" y="1066799"/>
            <a:chExt cx="7585075" cy="5665788"/>
          </a:xfrm>
        </p:grpSpPr>
        <p:pic>
          <p:nvPicPr>
            <p:cNvPr id="5" name="Picture 13"/>
            <p:cNvPicPr>
              <a:picLocks noChangeAspect="1"/>
            </p:cNvPicPr>
            <p:nvPr/>
          </p:nvPicPr>
          <p:blipFill>
            <a:blip r:embed="rId2" cstate="print"/>
            <a:srcRect t="7220" r="3453"/>
            <a:stretch>
              <a:fillRect/>
            </a:stretch>
          </p:blipFill>
          <p:spPr bwMode="auto">
            <a:xfrm>
              <a:off x="-682304" y="1066799"/>
              <a:ext cx="7585075" cy="5665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Y_40pb-1_etalt1.pdf"/>
            <p:cNvPicPr>
              <a:picLocks noChangeAspect="1"/>
            </p:cNvPicPr>
            <p:nvPr/>
          </p:nvPicPr>
          <p:blipFill>
            <a:blip r:embed="rId3" cstate="print"/>
            <a:srcRect t="7382" r="8749"/>
            <a:stretch>
              <a:fillRect/>
            </a:stretch>
          </p:blipFill>
          <p:spPr bwMode="auto">
            <a:xfrm>
              <a:off x="4155094" y="1152262"/>
              <a:ext cx="2538414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Arrow Connector 12"/>
            <p:cNvCxnSpPr>
              <a:cxnSpLocks noChangeShapeType="1"/>
            </p:cNvCxnSpPr>
            <p:nvPr/>
          </p:nvCxnSpPr>
          <p:spPr bwMode="auto">
            <a:xfrm>
              <a:off x="3376807" y="2283409"/>
              <a:ext cx="1485820" cy="0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sp>
        <p:nvSpPr>
          <p:cNvPr id="12" name="Text Box 2059"/>
          <p:cNvSpPr txBox="1">
            <a:spLocks noChangeArrowheads="1"/>
          </p:cNvSpPr>
          <p:nvPr/>
        </p:nvSpPr>
        <p:spPr bwMode="auto">
          <a:xfrm>
            <a:off x="228600" y="836712"/>
            <a:ext cx="5927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3200" b="0" dirty="0">
                <a:solidFill>
                  <a:schemeClr val="tx1"/>
                </a:solidFill>
              </a:rPr>
              <a:t> </a:t>
            </a:r>
            <a:r>
              <a:rPr lang="en-GB" sz="2800" b="0" dirty="0" smtClean="0">
                <a:solidFill>
                  <a:schemeClr val="tx1"/>
                </a:solidFill>
              </a:rPr>
              <a:t>precision: very first </a:t>
            </a:r>
            <a:r>
              <a:rPr lang="en-GB" sz="2800" b="0" dirty="0" smtClean="0">
                <a:solidFill>
                  <a:schemeClr val="tx1"/>
                </a:solidFill>
              </a:rPr>
              <a:t>data </a:t>
            </a:r>
            <a:r>
              <a:rPr lang="en-GB" sz="2800" b="0" dirty="0" smtClean="0"/>
              <a:t>2009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2636912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1960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038749" y="289532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1974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2885" y="2924944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1977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12160" y="4551511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1982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12668" t="41269" r="70598" b="50000"/>
          <a:stretch>
            <a:fillRect/>
          </a:stretch>
        </p:blipFill>
        <p:spPr bwMode="auto">
          <a:xfrm rot="10800000">
            <a:off x="6012160" y="1196753"/>
            <a:ext cx="16561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59832" y="44624"/>
            <a:ext cx="3888431" cy="567283"/>
          </a:xfrm>
        </p:spPr>
        <p:txBody>
          <a:bodyPr/>
          <a:lstStyle/>
          <a:p>
            <a:r>
              <a:rPr lang="en-GB" dirty="0" smtClean="0"/>
              <a:t>ATLAS Higgs</a:t>
            </a:r>
            <a:r>
              <a:rPr lang="en-GB" dirty="0" smtClean="0">
                <a:sym typeface="Symbol"/>
              </a:rPr>
              <a:t></a:t>
            </a:r>
            <a:r>
              <a:rPr lang="el-GR" b="1" i="1" dirty="0" smtClean="0">
                <a:latin typeface="Cambria"/>
                <a:sym typeface="Symbol"/>
              </a:rPr>
              <a:t>γγ</a:t>
            </a:r>
            <a:endParaRPr lang="en-GB" b="1" i="1" dirty="0"/>
          </a:p>
        </p:txBody>
      </p:sp>
      <p:pic>
        <p:nvPicPr>
          <p:cNvPr id="3074" name="Picture 2" descr="C:\Users\jbd36\Documents\Liverpool_get-to-know_Oct2013\ATLAS-Higgs_gg.png"/>
          <p:cNvPicPr>
            <a:picLocks noChangeAspect="1" noChangeArrowheads="1"/>
          </p:cNvPicPr>
          <p:nvPr/>
        </p:nvPicPr>
        <p:blipFill>
          <a:blip r:embed="rId3" cstate="print"/>
          <a:srcRect r="32941" b="31765"/>
          <a:stretch>
            <a:fillRect/>
          </a:stretch>
        </p:blipFill>
        <p:spPr bwMode="auto">
          <a:xfrm>
            <a:off x="0" y="2645653"/>
            <a:ext cx="4166228" cy="4239319"/>
          </a:xfrm>
          <a:prstGeom prst="rect">
            <a:avLst/>
          </a:prstGeom>
          <a:noFill/>
        </p:spPr>
      </p:pic>
      <p:pic>
        <p:nvPicPr>
          <p:cNvPr id="7" name="Picture 2" descr="C:\Users\jbd36\Documents\Liverpool_get-to-know_Oct2013\ATLAS-Higgs_gg.png"/>
          <p:cNvPicPr>
            <a:picLocks noChangeAspect="1" noChangeArrowheads="1"/>
          </p:cNvPicPr>
          <p:nvPr/>
        </p:nvPicPr>
        <p:blipFill>
          <a:blip r:embed="rId4" cstate="print"/>
          <a:srcRect l="11765" t="67059" r="47058"/>
          <a:stretch>
            <a:fillRect/>
          </a:stretch>
        </p:blipFill>
        <p:spPr bwMode="auto">
          <a:xfrm>
            <a:off x="3932050" y="2672214"/>
            <a:ext cx="5266464" cy="4213171"/>
          </a:xfrm>
          <a:prstGeom prst="rect">
            <a:avLst/>
          </a:prstGeom>
          <a:noFill/>
        </p:spPr>
      </p:pic>
      <p:pic>
        <p:nvPicPr>
          <p:cNvPr id="8" name="Picture 2" descr="C:\Users\jbd36\Documents\Liverpool_get-to-know_Oct2013\ATLAS-Higgs_gg.png"/>
          <p:cNvPicPr>
            <a:picLocks noChangeAspect="1" noChangeArrowheads="1"/>
          </p:cNvPicPr>
          <p:nvPr/>
        </p:nvPicPr>
        <p:blipFill>
          <a:blip r:embed="rId5" cstate="print"/>
          <a:srcRect l="67059" t="65882"/>
          <a:stretch>
            <a:fillRect/>
          </a:stretch>
        </p:blipFill>
        <p:spPr bwMode="auto">
          <a:xfrm>
            <a:off x="432048" y="64438"/>
            <a:ext cx="2483768" cy="2572474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3937" t="17188" r="62595" b="68432"/>
          <a:stretch>
            <a:fillRect/>
          </a:stretch>
        </p:blipFill>
        <p:spPr bwMode="auto">
          <a:xfrm>
            <a:off x="3203848" y="1065443"/>
            <a:ext cx="3312368" cy="10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quantumdiaries.org/wp-content/uploads/2012/03/wproduction.png"/>
          <p:cNvPicPr>
            <a:picLocks noChangeAspect="1" noChangeArrowheads="1"/>
          </p:cNvPicPr>
          <p:nvPr/>
        </p:nvPicPr>
        <p:blipFill>
          <a:blip r:embed="rId6" cstate="print"/>
          <a:srcRect r="61968"/>
          <a:stretch>
            <a:fillRect/>
          </a:stretch>
        </p:blipFill>
        <p:spPr bwMode="auto">
          <a:xfrm>
            <a:off x="2991342" y="908720"/>
            <a:ext cx="93258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sm.png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559" b="3650"/>
          <a:stretch>
            <a:fillRect/>
          </a:stretch>
        </p:blipFill>
        <p:spPr>
          <a:xfrm>
            <a:off x="683569" y="1330822"/>
            <a:ext cx="7809936" cy="5527178"/>
          </a:xfrm>
          <a:prstGeom prst="rect">
            <a:avLst/>
          </a:prstGeom>
          <a:ln w="76200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25413"/>
            <a:ext cx="6696743" cy="639291"/>
          </a:xfrm>
        </p:spPr>
        <p:txBody>
          <a:bodyPr/>
          <a:lstStyle/>
          <a:p>
            <a:r>
              <a:rPr lang="en-GB" dirty="0" smtClean="0"/>
              <a:t>The Energy Frontier: </a:t>
            </a:r>
            <a:r>
              <a:rPr lang="en-GB" dirty="0" err="1" smtClean="0"/>
              <a:t>Terascale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51520" y="836712"/>
            <a:ext cx="75664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 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exclusion – the future is still ahead of us </a:t>
            </a:r>
            <a:r>
              <a:rPr lang="en-US" sz="2800" b="1" dirty="0" smtClean="0">
                <a:solidFill>
                  <a:srgbClr val="FF0000"/>
                </a:solidFill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385792" y="6375648"/>
            <a:ext cx="914400" cy="4377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6789" y="6469142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schemeClr val="tx1"/>
                </a:solidFill>
              </a:rPr>
              <a:t>TeV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580112" y="1628800"/>
            <a:ext cx="0" cy="48245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937" t="17188" r="62595" b="5376"/>
          <a:stretch>
            <a:fillRect/>
          </a:stretch>
        </p:blipFill>
        <p:spPr bwMode="auto">
          <a:xfrm>
            <a:off x="-36512" y="1340916"/>
            <a:ext cx="3179336" cy="551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496" y="836712"/>
            <a:ext cx="48061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 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a “huge step for mankind”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 cstate="print"/>
          <a:srcRect r="17054"/>
          <a:stretch>
            <a:fillRect/>
          </a:stretch>
        </p:blipFill>
        <p:spPr bwMode="auto">
          <a:xfrm>
            <a:off x="3131840" y="1337227"/>
            <a:ext cx="5976664" cy="547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299" r="1299"/>
          <a:stretch>
            <a:fillRect/>
          </a:stretch>
        </p:blipFill>
        <p:spPr bwMode="auto">
          <a:xfrm>
            <a:off x="3061678" y="1772816"/>
            <a:ext cx="6118834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 l="18920" t="15625" r="16461"/>
          <a:stretch>
            <a:fillRect/>
          </a:stretch>
        </p:blipFill>
        <p:spPr bwMode="auto">
          <a:xfrm>
            <a:off x="2987824" y="1916832"/>
            <a:ext cx="616601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31639" y="44624"/>
            <a:ext cx="5328593" cy="711299"/>
          </a:xfrm>
        </p:spPr>
        <p:txBody>
          <a:bodyPr/>
          <a:lstStyle/>
          <a:p>
            <a:r>
              <a:rPr lang="en-GB" dirty="0" smtClean="0"/>
              <a:t>ATLAS @ LHC: Higgs 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331640" y="44624"/>
            <a:ext cx="5328593" cy="71129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CMS @ LHC: Higgs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Nobel Prize in physics winner Peter Higgs plans to 'properly' retire next year at age 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1863" y="908720"/>
            <a:ext cx="1176641" cy="86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4624"/>
            <a:ext cx="5831979" cy="999331"/>
          </a:xfrm>
        </p:spPr>
        <p:txBody>
          <a:bodyPr/>
          <a:lstStyle/>
          <a:p>
            <a:r>
              <a:rPr lang="en-GB" dirty="0" smtClean="0"/>
              <a:t>Liverpool Semi-conductor Centre (LSDC)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268760"/>
            <a:ext cx="684076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outstanding </a:t>
            </a:r>
            <a:r>
              <a:rPr lang="en-GB" sz="2800" dirty="0" smtClean="0">
                <a:solidFill>
                  <a:schemeClr val="tx1"/>
                </a:solidFill>
              </a:rPr>
              <a:t>global centre </a:t>
            </a:r>
            <a:r>
              <a:rPr lang="en-GB" sz="2800" dirty="0" smtClean="0">
                <a:solidFill>
                  <a:schemeClr val="tx1"/>
                </a:solidFill>
              </a:rPr>
              <a:t>for </a:t>
            </a:r>
            <a:r>
              <a:rPr lang="en-GB" sz="2800" dirty="0" smtClean="0">
                <a:solidFill>
                  <a:schemeClr val="tx1"/>
                </a:solidFill>
              </a:rPr>
              <a:t>R&amp;D</a:t>
            </a:r>
            <a:endParaRPr lang="en-GB" sz="2800" dirty="0" smtClean="0">
              <a:solidFill>
                <a:schemeClr val="tx1"/>
              </a:solidFill>
            </a:endParaRPr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-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leaders RD50 (~300 globally)</a:t>
            </a:r>
            <a:endParaRPr lang="en-GB" sz="2800" dirty="0" smtClean="0">
              <a:solidFill>
                <a:schemeClr val="tx1"/>
              </a:solidFill>
            </a:endParaRPr>
          </a:p>
          <a:p>
            <a:pPr lvl="0"/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defining </a:t>
            </a:r>
            <a:r>
              <a:rPr lang="en-GB" sz="2800" dirty="0" smtClean="0">
                <a:solidFill>
                  <a:schemeClr val="tx1"/>
                </a:solidFill>
              </a:rPr>
              <a:t>Si for </a:t>
            </a:r>
            <a:r>
              <a:rPr lang="en-GB" sz="2800" dirty="0" smtClean="0">
                <a:solidFill>
                  <a:schemeClr val="tx1"/>
                </a:solidFill>
              </a:rPr>
              <a:t>LHC </a:t>
            </a:r>
            <a:r>
              <a:rPr lang="en-GB" sz="2800" dirty="0" err="1" smtClean="0">
                <a:solidFill>
                  <a:schemeClr val="tx1"/>
                </a:solidFill>
              </a:rPr>
              <a:t>exp</a:t>
            </a:r>
            <a:r>
              <a:rPr lang="en-GB" sz="2800" b="1" u="sng" baseline="30000" dirty="0" err="1" smtClean="0">
                <a:solidFill>
                  <a:schemeClr val="tx1"/>
                </a:solidFill>
              </a:rPr>
              <a:t>ts</a:t>
            </a:r>
            <a:endParaRPr lang="en-GB" sz="2800" b="1" u="sng" baseline="30000" dirty="0" smtClean="0">
              <a:solidFill>
                <a:schemeClr val="tx1"/>
              </a:solidFill>
            </a:endParaRPr>
          </a:p>
          <a:p>
            <a:pPr lvl="0"/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- </a:t>
            </a:r>
            <a:r>
              <a:rPr lang="en-GB" sz="2800" dirty="0" smtClean="0">
                <a:solidFill>
                  <a:schemeClr val="tx1"/>
                </a:solidFill>
              </a:rPr>
              <a:t>present </a:t>
            </a:r>
            <a:r>
              <a:rPr lang="en-GB" sz="2800" dirty="0" smtClean="0">
                <a:solidFill>
                  <a:schemeClr val="tx1"/>
                </a:solidFill>
              </a:rPr>
              <a:t>+ </a:t>
            </a:r>
            <a:r>
              <a:rPr lang="en-GB" sz="2800" dirty="0" smtClean="0">
                <a:solidFill>
                  <a:schemeClr val="tx1"/>
                </a:solidFill>
              </a:rPr>
              <a:t>future (upgrades)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5" name="Picture 3" descr="C:\Users\Themis\Dropbox\Themis\Image Pool\McCoy Photos\Â©McCoy_Wynne-155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3168352"/>
            <a:ext cx="4860032" cy="364502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b="-321"/>
          <a:stretch>
            <a:fillRect/>
          </a:stretch>
        </p:blipFill>
        <p:spPr bwMode="auto">
          <a:xfrm>
            <a:off x="6432098" y="1196752"/>
            <a:ext cx="274841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149972"/>
            <a:ext cx="6264920" cy="927100"/>
          </a:xfrm>
        </p:spPr>
        <p:txBody>
          <a:bodyPr/>
          <a:lstStyle/>
          <a:p>
            <a:r>
              <a:rPr lang="en-GB" sz="4000" dirty="0" smtClean="0"/>
              <a:t>3. The Rarity Frontier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36365" y="116632"/>
            <a:ext cx="4247803" cy="576064"/>
          </a:xfrm>
        </p:spPr>
        <p:txBody>
          <a:bodyPr/>
          <a:lstStyle/>
          <a:p>
            <a:r>
              <a:rPr lang="en-GB" dirty="0" err="1" smtClean="0"/>
              <a:t>LHC</a:t>
            </a:r>
            <a:r>
              <a:rPr lang="en-GB" i="1" dirty="0" err="1" smtClean="0"/>
              <a:t>b</a:t>
            </a:r>
            <a:r>
              <a:rPr lang="en-GB" dirty="0" smtClean="0"/>
              <a:t>: Flavour – </a:t>
            </a:r>
            <a:r>
              <a:rPr lang="en-GB" i="1" dirty="0" smtClean="0"/>
              <a:t>c b t</a:t>
            </a:r>
            <a:endParaRPr lang="en-GB" i="1" dirty="0"/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51520" y="764704"/>
            <a:ext cx="747512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</a:t>
            </a:r>
            <a:r>
              <a:rPr lang="en-GB" sz="2800" b="1" i="1" dirty="0" smtClean="0">
                <a:solidFill>
                  <a:srgbClr val="F4120C"/>
                </a:solidFill>
                <a:sym typeface="Symbol" pitchFamily="18" charset="2"/>
              </a:rPr>
              <a:t> </a:t>
            </a:r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pp</a:t>
            </a:r>
            <a:r>
              <a:rPr lang="en-GB" sz="2800" b="1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sym typeface="Symbol"/>
              </a:rPr>
              <a:t> 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pp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+ “forward high multiplicity”</a:t>
            </a:r>
          </a:p>
          <a:p>
            <a:r>
              <a:rPr lang="en-US" sz="2800" i="1" dirty="0" smtClean="0">
                <a:solidFill>
                  <a:srgbClr val="FF0000"/>
                </a:solidFill>
              </a:rPr>
              <a:t>		</a:t>
            </a:r>
            <a:r>
              <a:rPr lang="en-US" sz="2800" dirty="0" smtClean="0">
                <a:solidFill>
                  <a:schemeClr val="tx1"/>
                </a:solidFill>
              </a:rPr>
              <a:t>+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chemeClr val="tx1"/>
                </a:solidFill>
              </a:rPr>
              <a:t>J  </a:t>
            </a:r>
            <a:r>
              <a:rPr lang="el-GR" sz="28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ϒ</a:t>
            </a:r>
            <a:r>
              <a:rPr lang="en-US" sz="2800" i="1" dirty="0" smtClean="0">
                <a:solidFill>
                  <a:schemeClr val="tx1"/>
                </a:solidFill>
              </a:rPr>
              <a:t>  c  B  t </a:t>
            </a:r>
          </a:p>
          <a:p>
            <a:r>
              <a:rPr lang="en-US" sz="2800" i="1" dirty="0" smtClean="0">
                <a:solidFill>
                  <a:schemeClr val="tx1"/>
                </a:solidFill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</a:rPr>
              <a:t>-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tracking in the highest ever multiplicity</a:t>
            </a: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endParaRPr lang="en-US" sz="2800" i="1" dirty="0" smtClean="0">
              <a:solidFill>
                <a:schemeClr val="tx1"/>
              </a:solidFill>
            </a:endParaRPr>
          </a:p>
          <a:p>
            <a:r>
              <a:rPr lang="en-US" sz="2800" i="1" dirty="0" smtClean="0">
                <a:solidFill>
                  <a:schemeClr val="tx1"/>
                </a:solidFill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</a:rPr>
              <a:t>-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Liverpool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en-US" sz="2800" i="1" dirty="0" err="1" smtClean="0">
                <a:solidFill>
                  <a:schemeClr val="tx1"/>
                </a:solidFill>
              </a:rPr>
              <a:t>VeLo</a:t>
            </a:r>
            <a:endParaRPr lang="en-US" sz="2800" i="1" dirty="0">
              <a:solidFill>
                <a:schemeClr val="tx1"/>
              </a:solidFill>
            </a:endParaRPr>
          </a:p>
        </p:txBody>
      </p:sp>
      <p:pic>
        <p:nvPicPr>
          <p:cNvPr id="60419" name="Picture 3" descr="C:\Users\jbd36\Documents\Liverpool_get-to-know_Oct2013\LHCb_velo_l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308020"/>
            <a:ext cx="3744416" cy="2505355"/>
          </a:xfrm>
          <a:prstGeom prst="rect">
            <a:avLst/>
          </a:prstGeom>
          <a:noFill/>
        </p:spPr>
      </p:pic>
      <p:pic>
        <p:nvPicPr>
          <p:cNvPr id="60420" name="Picture 4" descr="C:\Users\jbd36\Documents\Liverpool_get-to-know_Oct2013\LHCb_ev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315" y="2132344"/>
            <a:ext cx="3468613" cy="2209544"/>
          </a:xfrm>
          <a:prstGeom prst="rect">
            <a:avLst/>
          </a:prstGeom>
          <a:noFill/>
        </p:spPr>
      </p:pic>
      <p:pic>
        <p:nvPicPr>
          <p:cNvPr id="60421" name="Picture 5" descr="C:\Users\jbd36\Documents\Liverpool_get-to-know_Oct2013\LHCb_physics_from_ev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502" y="2132856"/>
            <a:ext cx="4166978" cy="2304256"/>
          </a:xfrm>
          <a:prstGeom prst="rect">
            <a:avLst/>
          </a:prstGeom>
          <a:noFill/>
        </p:spPr>
      </p:pic>
      <p:sp>
        <p:nvSpPr>
          <p:cNvPr id="10" name="Right Arrow 9"/>
          <p:cNvSpPr/>
          <p:nvPr/>
        </p:nvSpPr>
        <p:spPr bwMode="auto">
          <a:xfrm>
            <a:off x="4067944" y="3140968"/>
            <a:ext cx="648072" cy="216024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t="9873"/>
          <a:stretch>
            <a:fillRect/>
          </a:stretch>
        </p:blipFill>
        <p:spPr bwMode="auto">
          <a:xfrm>
            <a:off x="-1" y="1700808"/>
            <a:ext cx="9105787" cy="511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 bwMode="auto">
          <a:xfrm>
            <a:off x="0" y="4149080"/>
            <a:ext cx="50405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7740352" y="4149080"/>
            <a:ext cx="584448" cy="83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8388424" y="3861048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tx1"/>
                </a:solidFill>
              </a:rPr>
              <a:t>p</a:t>
            </a:r>
            <a:endParaRPr lang="en-GB" sz="2400" i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64502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tx1"/>
                </a:solidFill>
              </a:rPr>
              <a:t>p</a:t>
            </a:r>
            <a:endParaRPr lang="en-GB" sz="2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/>
          <a:srcRect l="21121" r="8492"/>
          <a:stretch>
            <a:fillRect/>
          </a:stretch>
        </p:blipFill>
        <p:spPr bwMode="auto">
          <a:xfrm>
            <a:off x="-92529" y="0"/>
            <a:ext cx="9273042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051720" y="1556792"/>
            <a:ext cx="4176464" cy="187220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755576" y="3581376"/>
            <a:ext cx="5472832" cy="78372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/>
          <a:srcRect l="18095" t="23048" b="24396"/>
          <a:stretch>
            <a:fillRect/>
          </a:stretch>
        </p:blipFill>
        <p:spPr bwMode="auto">
          <a:xfrm>
            <a:off x="-17884" y="1565251"/>
            <a:ext cx="29337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36512" y="-27384"/>
            <a:ext cx="10509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  <a:latin typeface="+mn-lt"/>
                <a:cs typeface="+mn-cs"/>
              </a:rPr>
              <a:t>LHC</a:t>
            </a:r>
            <a:r>
              <a:rPr lang="en-GB" sz="3200" i="1" dirty="0">
                <a:solidFill>
                  <a:srgbClr val="FFFF00"/>
                </a:solidFill>
                <a:latin typeface="+mn-lt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43521" y="3913892"/>
            <a:ext cx="28873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 err="1">
                <a:solidFill>
                  <a:schemeClr val="tx1"/>
                </a:solidFill>
                <a:latin typeface="+mn-lt"/>
                <a:cs typeface="+mn-cs"/>
              </a:rPr>
              <a:t>VErtex</a:t>
            </a:r>
            <a:r>
              <a:rPr lang="en-GB" sz="2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+mn-lt"/>
                <a:cs typeface="+mn-cs"/>
              </a:rPr>
              <a:t>LOcator</a:t>
            </a:r>
            <a:endParaRPr lang="en-GB" sz="28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/>
          <a:srcRect l="3841" t="23296" r="603" b="26916"/>
          <a:stretch>
            <a:fillRect/>
          </a:stretch>
        </p:blipFill>
        <p:spPr bwMode="auto">
          <a:xfrm>
            <a:off x="-17512" y="1132905"/>
            <a:ext cx="2051719" cy="43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4"/>
          <p:cNvPicPr>
            <a:picLocks noChangeAspect="1"/>
          </p:cNvPicPr>
          <p:nvPr/>
        </p:nvPicPr>
        <p:blipFill>
          <a:blip r:embed="rId2" cstate="print"/>
          <a:srcRect l="44327" t="3197" r="25210" b="29676"/>
          <a:stretch>
            <a:fillRect/>
          </a:stretch>
        </p:blipFill>
        <p:spPr bwMode="auto">
          <a:xfrm>
            <a:off x="6588225" y="1340768"/>
            <a:ext cx="1944216" cy="141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5"/>
          <p:cNvPicPr>
            <a:picLocks noChangeAspect="1"/>
          </p:cNvPicPr>
          <p:nvPr/>
        </p:nvPicPr>
        <p:blipFill>
          <a:blip r:embed="rId3" cstate="print"/>
          <a:srcRect t="9319"/>
          <a:stretch>
            <a:fillRect/>
          </a:stretch>
        </p:blipFill>
        <p:spPr bwMode="auto">
          <a:xfrm>
            <a:off x="926087" y="4386672"/>
            <a:ext cx="7606353" cy="249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2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284984"/>
            <a:ext cx="5040560" cy="42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71800" y="44625"/>
            <a:ext cx="3095675" cy="576064"/>
          </a:xfrm>
        </p:spPr>
        <p:txBody>
          <a:bodyPr/>
          <a:lstStyle/>
          <a:p>
            <a:r>
              <a:rPr lang="en-GB" dirty="0" err="1" smtClean="0"/>
              <a:t>LHC</a:t>
            </a:r>
            <a:r>
              <a:rPr lang="en-GB" i="1" dirty="0" err="1" smtClean="0"/>
              <a:t>b</a:t>
            </a:r>
            <a:r>
              <a:rPr lang="en-GB" dirty="0" smtClean="0"/>
              <a:t>: Flavour</a:t>
            </a:r>
            <a:endParaRPr lang="en-GB" dirty="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778746"/>
            <a:ext cx="6305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1" y="3861048"/>
            <a:ext cx="79457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51520" y="764704"/>
            <a:ext cx="654698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 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CP in </a:t>
            </a:r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800" b="1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 decay: precision from </a:t>
            </a:r>
            <a:r>
              <a:rPr lang="en-GB" sz="2800" dirty="0" err="1" smtClean="0">
                <a:solidFill>
                  <a:schemeClr val="tx1"/>
                </a:solidFill>
                <a:sym typeface="Symbol" pitchFamily="18" charset="2"/>
              </a:rPr>
              <a:t>LHC</a:t>
            </a:r>
            <a:r>
              <a:rPr lang="en-GB" sz="2800" i="1" dirty="0" err="1" smtClean="0">
                <a:solidFill>
                  <a:schemeClr val="tx1"/>
                </a:solidFill>
                <a:sym typeface="Symbol" pitchFamily="18" charset="2"/>
              </a:rPr>
              <a:t>b</a:t>
            </a:r>
            <a:endParaRPr lang="en-GB" sz="2800" i="1" dirty="0" smtClean="0">
              <a:solidFill>
                <a:schemeClr val="tx1"/>
              </a:solidFill>
              <a:sym typeface="Symbol" pitchFamily="18" charset="2"/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 - </a:t>
            </a:r>
            <a:r>
              <a:rPr lang="en-US" sz="2800" dirty="0" smtClean="0">
                <a:solidFill>
                  <a:schemeClr val="tx1"/>
                </a:solidFill>
              </a:rPr>
              <a:t>metric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2" cstate="print"/>
          <a:srcRect t="3197" r="68461" b="30048"/>
          <a:stretch>
            <a:fillRect/>
          </a:stretch>
        </p:blipFill>
        <p:spPr bwMode="auto">
          <a:xfrm>
            <a:off x="4148336" y="1340768"/>
            <a:ext cx="2079848" cy="145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7020272" y="4407495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400" b="1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sz="2400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GB" sz="2400" b="1" i="1" dirty="0" smtClean="0">
                <a:solidFill>
                  <a:schemeClr val="tx1"/>
                </a:solidFill>
                <a:sym typeface="Symbol"/>
              </a:rPr>
              <a:t></a:t>
            </a:r>
            <a:r>
              <a:rPr lang="en-GB" sz="2400" b="1" baseline="30000" dirty="0" smtClean="0">
                <a:solidFill>
                  <a:schemeClr val="tx1"/>
                </a:solidFill>
                <a:sym typeface="Symbol"/>
              </a:rPr>
              <a:t>+</a:t>
            </a:r>
            <a:r>
              <a:rPr lang="en-GB" sz="2400" b="1" i="1" dirty="0" smtClean="0">
                <a:solidFill>
                  <a:schemeClr val="tx1"/>
                </a:solidFill>
                <a:sym typeface="Symbol"/>
              </a:rPr>
              <a:t></a:t>
            </a:r>
            <a:r>
              <a:rPr lang="en-GB" sz="2400" b="1" baseline="30000" dirty="0" smtClean="0">
                <a:solidFill>
                  <a:schemeClr val="tx1"/>
                </a:solidFill>
                <a:sym typeface="Symbol"/>
              </a:rPr>
              <a:t>-</a:t>
            </a:r>
            <a:endParaRPr lang="en-GB" sz="2400" b="1" baseline="30000" dirty="0"/>
          </a:p>
        </p:txBody>
      </p:sp>
      <p:sp>
        <p:nvSpPr>
          <p:cNvPr id="22" name="TextBox 21"/>
          <p:cNvSpPr txBox="1"/>
          <p:nvPr/>
        </p:nvSpPr>
        <p:spPr>
          <a:xfrm>
            <a:off x="3961190" y="1556792"/>
            <a:ext cx="466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tx1"/>
                </a:solidFill>
              </a:rPr>
              <a:t>(</a:t>
            </a:r>
            <a:endParaRPr lang="en-GB" sz="60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06981" y="1549241"/>
            <a:ext cx="941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tx1"/>
                </a:solidFill>
              </a:rPr>
              <a:t>)</a:t>
            </a:r>
            <a:r>
              <a:rPr lang="en-GB" sz="6000" dirty="0" smtClean="0">
                <a:solidFill>
                  <a:schemeClr val="tx1"/>
                </a:solidFill>
                <a:sym typeface="Symbol"/>
              </a:rPr>
              <a:t>(</a:t>
            </a:r>
            <a:endParaRPr lang="en-GB" sz="60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87392" y="1556792"/>
            <a:ext cx="739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tx1"/>
                </a:solidFill>
              </a:rPr>
              <a:t>)</a:t>
            </a:r>
            <a:r>
              <a:rPr lang="en-GB" sz="6000" baseline="30000" dirty="0" smtClean="0">
                <a:solidFill>
                  <a:schemeClr val="tx1"/>
                </a:solidFill>
              </a:rPr>
              <a:t>*</a:t>
            </a:r>
            <a:endParaRPr lang="en-GB" sz="60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03848" y="1844824"/>
            <a:ext cx="827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2Re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59832" y="4437112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400" b="1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sz="2400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GB" sz="2400" i="1" dirty="0" smtClean="0">
                <a:solidFill>
                  <a:schemeClr val="tx1"/>
                </a:solidFill>
                <a:sym typeface="Symbol"/>
              </a:rPr>
              <a:t>K</a:t>
            </a:r>
            <a:r>
              <a:rPr lang="en-GB" sz="2400" b="1" baseline="30000" dirty="0" smtClean="0">
                <a:solidFill>
                  <a:schemeClr val="tx1"/>
                </a:solidFill>
                <a:sym typeface="Symbol"/>
              </a:rPr>
              <a:t>+</a:t>
            </a:r>
            <a:r>
              <a:rPr lang="en-GB" sz="2400" i="1" dirty="0" smtClean="0">
                <a:solidFill>
                  <a:schemeClr val="tx1"/>
                </a:solidFill>
                <a:sym typeface="Symbol"/>
              </a:rPr>
              <a:t>K</a:t>
            </a:r>
            <a:r>
              <a:rPr lang="en-GB" sz="2400" b="1" baseline="30000" dirty="0" smtClean="0">
                <a:solidFill>
                  <a:schemeClr val="tx1"/>
                </a:solidFill>
                <a:sym typeface="Symbol"/>
              </a:rPr>
              <a:t>-</a:t>
            </a:r>
            <a:endParaRPr lang="en-GB" sz="2400" b="1" baseline="30000" dirty="0"/>
          </a:p>
        </p:txBody>
      </p:sp>
      <p:sp>
        <p:nvSpPr>
          <p:cNvPr id="29" name="TextBox 28"/>
          <p:cNvSpPr txBox="1"/>
          <p:nvPr/>
        </p:nvSpPr>
        <p:spPr>
          <a:xfrm>
            <a:off x="1403648" y="1628800"/>
            <a:ext cx="121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u="sng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800" b="1" u="sng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sz="2800" b="1" u="sng" dirty="0" smtClean="0">
                <a:solidFill>
                  <a:schemeClr val="tx1"/>
                </a:solidFill>
                <a:sym typeface="Symbol" pitchFamily="18" charset="2"/>
              </a:rPr>
              <a:t>-</a:t>
            </a:r>
            <a:r>
              <a:rPr lang="en-GB" sz="2800" i="1" u="sng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800" b="1" u="sng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endParaRPr lang="en-GB" sz="2800" b="1" u="sng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1412387" y="2113692"/>
            <a:ext cx="121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800" b="1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sz="28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800" b="1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endParaRPr lang="en-GB" sz="2800" b="1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39552" y="1772816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A</a:t>
            </a:r>
            <a:r>
              <a:rPr lang="en-GB" sz="2800" b="1" baseline="-25000" dirty="0" smtClean="0">
                <a:solidFill>
                  <a:schemeClr val="tx1"/>
                </a:solidFill>
              </a:rPr>
              <a:t>CP</a:t>
            </a:r>
            <a:r>
              <a:rPr lang="en-GB" sz="2800" dirty="0" smtClean="0">
                <a:solidFill>
                  <a:schemeClr val="tx1"/>
                </a:solidFill>
              </a:rPr>
              <a:t>=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1800" y="1825660"/>
            <a:ext cx="538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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251520" y="764704"/>
            <a:ext cx="65469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 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CP in </a:t>
            </a:r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D</a:t>
            </a:r>
            <a:r>
              <a:rPr lang="en-GB" sz="2800" b="1" baseline="30000" dirty="0" smtClean="0">
                <a:solidFill>
                  <a:schemeClr val="tx1"/>
                </a:solidFill>
                <a:sym typeface="Symbol" pitchFamily="18" charset="2"/>
              </a:rPr>
              <a:t>0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 decay: precision from </a:t>
            </a:r>
            <a:r>
              <a:rPr lang="en-GB" sz="2800" dirty="0" err="1" smtClean="0">
                <a:solidFill>
                  <a:schemeClr val="tx1"/>
                </a:solidFill>
                <a:sym typeface="Symbol" pitchFamily="18" charset="2"/>
              </a:rPr>
              <a:t>LHC</a:t>
            </a:r>
            <a:r>
              <a:rPr lang="en-GB" sz="2800" i="1" dirty="0" err="1" smtClean="0">
                <a:solidFill>
                  <a:schemeClr val="tx1"/>
                </a:solidFill>
                <a:sym typeface="Symbol" pitchFamily="18" charset="2"/>
              </a:rPr>
              <a:t>b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7544" y="2780928"/>
            <a:ext cx="774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- </a:t>
            </a:r>
            <a:r>
              <a:rPr lang="en-US" sz="2800" dirty="0" smtClean="0">
                <a:solidFill>
                  <a:schemeClr val="tx1"/>
                </a:solidFill>
              </a:rPr>
              <a:t>difference between interferences </a:t>
            </a:r>
            <a:r>
              <a:rPr lang="en-US" sz="2800" i="1" dirty="0" smtClean="0">
                <a:solidFill>
                  <a:schemeClr val="tx1"/>
                </a:solidFill>
              </a:rPr>
              <a:t>D</a:t>
            </a:r>
            <a:r>
              <a:rPr lang="en-US" sz="2800" dirty="0" smtClean="0">
                <a:solidFill>
                  <a:schemeClr val="tx1"/>
                </a:solidFill>
              </a:rPr>
              <a:t> and </a:t>
            </a:r>
            <a:r>
              <a:rPr lang="en-US" sz="2800" i="1" dirty="0" smtClean="0">
                <a:solidFill>
                  <a:schemeClr val="tx1"/>
                </a:solidFill>
              </a:rPr>
              <a:t>D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2123728" y="1772816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_</a:t>
            </a:r>
            <a:endParaRPr lang="en-GB" sz="2800" b="1" baseline="30000" dirty="0"/>
          </a:p>
        </p:txBody>
      </p:sp>
      <p:sp>
        <p:nvSpPr>
          <p:cNvPr id="36" name="TextBox 35"/>
          <p:cNvSpPr txBox="1"/>
          <p:nvPr/>
        </p:nvSpPr>
        <p:spPr>
          <a:xfrm>
            <a:off x="2123728" y="1268760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_</a:t>
            </a:r>
            <a:endParaRPr lang="en-GB" sz="2800" b="1" baseline="30000" dirty="0"/>
          </a:p>
        </p:txBody>
      </p:sp>
      <p:sp>
        <p:nvSpPr>
          <p:cNvPr id="37" name="TextBox 36"/>
          <p:cNvSpPr txBox="1"/>
          <p:nvPr/>
        </p:nvSpPr>
        <p:spPr>
          <a:xfrm>
            <a:off x="7740352" y="2420888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_</a:t>
            </a:r>
            <a:endParaRPr lang="en-GB" sz="2800" b="1" baseline="30000" dirty="0"/>
          </a:p>
        </p:txBody>
      </p:sp>
      <p:cxnSp>
        <p:nvCxnSpPr>
          <p:cNvPr id="39" name="Straight Connector 38"/>
          <p:cNvCxnSpPr/>
          <p:nvPr/>
        </p:nvCxnSpPr>
        <p:spPr bwMode="auto">
          <a:xfrm flipV="1">
            <a:off x="683568" y="836712"/>
            <a:ext cx="288032" cy="360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4625"/>
            <a:ext cx="6480720" cy="576063"/>
          </a:xfrm>
        </p:spPr>
        <p:txBody>
          <a:bodyPr/>
          <a:lstStyle/>
          <a:p>
            <a:r>
              <a:rPr lang="en-GB" dirty="0" smtClean="0"/>
              <a:t>Measurement @ the Fermi-scale</a:t>
            </a:r>
            <a:endParaRPr lang="en-GB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4925" y="765175"/>
            <a:ext cx="91090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GB" sz="2800" dirty="0" smtClean="0">
                <a:solidFill>
                  <a:schemeClr val="tx1"/>
                </a:solidFill>
              </a:rPr>
              <a:t>accuracy in what we can know</a:t>
            </a:r>
            <a:endParaRPr lang="en-GB" b="1" dirty="0">
              <a:solidFill>
                <a:srgbClr val="FF3300"/>
              </a:solidFill>
            </a:endParaRPr>
          </a:p>
        </p:txBody>
      </p:sp>
      <p:pic>
        <p:nvPicPr>
          <p:cNvPr id="7" name="Picture 3" descr="NCandCCvsQ2"/>
          <p:cNvPicPr>
            <a:picLocks noChangeAspect="1" noChangeArrowheads="1"/>
          </p:cNvPicPr>
          <p:nvPr/>
        </p:nvPicPr>
        <p:blipFill>
          <a:blip r:embed="rId2" cstate="print"/>
          <a:srcRect l="414" t="4602" r="8127" b="9189"/>
          <a:stretch>
            <a:fillRect/>
          </a:stretch>
        </p:blipFill>
        <p:spPr bwMode="auto">
          <a:xfrm>
            <a:off x="3347864" y="1466850"/>
            <a:ext cx="5761038" cy="520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NCandCCvsQ2"/>
          <p:cNvPicPr>
            <a:picLocks noChangeAspect="1" noChangeArrowheads="1"/>
          </p:cNvPicPr>
          <p:nvPr/>
        </p:nvPicPr>
        <p:blipFill>
          <a:blip r:embed="rId2" cstate="print"/>
          <a:srcRect l="414" t="4602" r="8127" b="9189"/>
          <a:stretch>
            <a:fillRect/>
          </a:stretch>
        </p:blipFill>
        <p:spPr bwMode="auto">
          <a:xfrm>
            <a:off x="3973611" y="1772816"/>
            <a:ext cx="2881315" cy="26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871395" y="6453188"/>
            <a:ext cx="1381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Q</a:t>
            </a:r>
            <a:r>
              <a:rPr lang="en-GB" sz="2000" b="1" baseline="30000" dirty="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GB" sz="2000" b="1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(GeV</a:t>
            </a:r>
            <a:r>
              <a:rPr lang="en-GB" sz="2000" b="1" baseline="30000" dirty="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)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405659" y="4221088"/>
            <a:ext cx="0" cy="1152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405659" y="5373216"/>
            <a:ext cx="38164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925939" y="5696421"/>
            <a:ext cx="1381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Q</a:t>
            </a:r>
            <a:r>
              <a:rPr lang="en-GB" sz="2000" b="1" baseline="30000" dirty="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GB" sz="2000" b="1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(GeV</a:t>
            </a:r>
            <a:r>
              <a:rPr lang="en-GB" sz="2000" b="1" baseline="30000" dirty="0">
                <a:solidFill>
                  <a:schemeClr val="tx1"/>
                </a:solidFill>
                <a:sym typeface="Symbol" pitchFamily="18" charset="2"/>
              </a:rPr>
              <a:t>2</a:t>
            </a: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)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6205859" y="508518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5269755" y="508518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141963" y="508518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8078067" y="5085184"/>
            <a:ext cx="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4981723" y="5373216"/>
            <a:ext cx="5613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3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932519" y="5373216"/>
            <a:ext cx="5613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4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868623" y="5373216"/>
            <a:ext cx="5613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5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804727" y="5373216"/>
            <a:ext cx="5613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6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4405659" y="4221088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405659" y="393305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405659" y="4509120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405659" y="4797152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4405659" y="5085184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4405659" y="5373216"/>
            <a:ext cx="14401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 Box 11"/>
          <p:cNvSpPr txBox="1">
            <a:spLocks noChangeArrowheads="1"/>
          </p:cNvSpPr>
          <p:nvPr/>
        </p:nvSpPr>
        <p:spPr bwMode="auto">
          <a:xfrm>
            <a:off x="3757587" y="4293096"/>
            <a:ext cx="6655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-8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3635896" y="4869160"/>
            <a:ext cx="7697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10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-10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4477667" y="1988840"/>
            <a:ext cx="3672408" cy="25922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64" name="Text Box 11"/>
          <p:cNvSpPr txBox="1">
            <a:spLocks noChangeArrowheads="1"/>
          </p:cNvSpPr>
          <p:nvPr/>
        </p:nvSpPr>
        <p:spPr bwMode="auto">
          <a:xfrm>
            <a:off x="6751896" y="4593322"/>
            <a:ext cx="228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SM &gt; 5</a:t>
            </a:r>
            <a:r>
              <a:rPr lang="en-GB" sz="2000" dirty="0" smtClean="0">
                <a:solidFill>
                  <a:schemeClr val="tx1"/>
                </a:solidFill>
                <a:latin typeface="Comic Sans MS"/>
                <a:sym typeface="Symbol" pitchFamily="18" charset="2"/>
              </a:rPr>
              <a:t>×10</a:t>
            </a:r>
            <a:r>
              <a:rPr lang="en-GB" sz="2000" b="1" baseline="30000" dirty="0" smtClean="0">
                <a:solidFill>
                  <a:schemeClr val="tx1"/>
                </a:solidFill>
                <a:latin typeface="Comic Sans MS"/>
                <a:sym typeface="Symbol" pitchFamily="18" charset="2"/>
              </a:rPr>
              <a:t>5</a:t>
            </a:r>
            <a:r>
              <a:rPr lang="en-GB" sz="2000" dirty="0" smtClean="0">
                <a:solidFill>
                  <a:schemeClr val="tx1"/>
                </a:solidFill>
                <a:latin typeface="Comic Sans MS"/>
                <a:sym typeface="Symbol" pitchFamily="18" charset="2"/>
              </a:rPr>
              <a:t> GeV</a:t>
            </a:r>
            <a:r>
              <a:rPr lang="en-GB" sz="2000" b="1" baseline="30000" dirty="0" smtClean="0">
                <a:solidFill>
                  <a:schemeClr val="tx1"/>
                </a:solidFill>
                <a:latin typeface="Comic Sans MS"/>
                <a:sym typeface="Symbol" pitchFamily="18" charset="2"/>
              </a:rPr>
              <a:t>2</a:t>
            </a:r>
            <a:endParaRPr lang="en-GB" sz="2000" dirty="0" smtClean="0">
              <a:solidFill>
                <a:schemeClr val="tx1"/>
              </a:solidFill>
              <a:sym typeface="Symbol" pitchFamily="18" charset="2"/>
            </a:endParaRPr>
          </a:p>
          <a:p>
            <a:pPr algn="r"/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2000 </a:t>
            </a:r>
            <a:r>
              <a:rPr lang="en-GB" sz="2000" dirty="0" err="1" smtClean="0">
                <a:solidFill>
                  <a:schemeClr val="tx1"/>
                </a:solidFill>
                <a:sym typeface="Symbol" pitchFamily="18" charset="2"/>
              </a:rPr>
              <a:t>ev</a:t>
            </a:r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/100 fb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-1</a:t>
            </a:r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4365187" y="4293096"/>
            <a:ext cx="27270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2000" dirty="0" smtClean="0">
                <a:solidFill>
                  <a:schemeClr val="tx1"/>
                </a:solidFill>
                <a:sym typeface="Symbol"/>
              </a:rPr>
              <a:t> ~</a:t>
            </a:r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1000 </a:t>
            </a:r>
            <a:r>
              <a:rPr lang="en-GB" sz="2000" dirty="0" err="1" smtClean="0">
                <a:solidFill>
                  <a:schemeClr val="tx1"/>
                </a:solidFill>
                <a:sym typeface="Symbol" pitchFamily="18" charset="2"/>
              </a:rPr>
              <a:t>ev</a:t>
            </a:r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/100 fb</a:t>
            </a:r>
            <a:r>
              <a:rPr lang="en-GB" sz="2000" b="1" baseline="30000" dirty="0" smtClean="0">
                <a:solidFill>
                  <a:schemeClr val="tx1"/>
                </a:solidFill>
                <a:sym typeface="Symbol" pitchFamily="18" charset="2"/>
              </a:rPr>
              <a:t>-1</a:t>
            </a:r>
            <a:endParaRPr lang="en-GB" sz="2000" dirty="0" smtClean="0">
              <a:solidFill>
                <a:schemeClr val="tx1"/>
              </a:solidFill>
              <a:sym typeface="Symbol" pitchFamily="18" charset="2"/>
            </a:endParaRPr>
          </a:p>
          <a:p>
            <a:pPr algn="r"/>
            <a:endParaRPr lang="en-GB" sz="2000" dirty="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3" cstate="print"/>
          <a:srcRect l="17189" t="14499" r="56248" b="3253"/>
          <a:stretch>
            <a:fillRect/>
          </a:stretch>
        </p:blipFill>
        <p:spPr bwMode="auto">
          <a:xfrm>
            <a:off x="2663848" y="1412975"/>
            <a:ext cx="972048" cy="194401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 cstate="print"/>
          <a:srcRect l="43570" t="14499" r="29868" b="3253"/>
          <a:stretch>
            <a:fillRect/>
          </a:stretch>
        </p:blipFill>
        <p:spPr bwMode="auto">
          <a:xfrm>
            <a:off x="2627784" y="4293182"/>
            <a:ext cx="1008110" cy="20161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70" name="Text Box 14"/>
          <p:cNvSpPr txBox="1">
            <a:spLocks noChangeArrowheads="1"/>
          </p:cNvSpPr>
          <p:nvPr/>
        </p:nvSpPr>
        <p:spPr bwMode="auto">
          <a:xfrm>
            <a:off x="907405" y="1412776"/>
            <a:ext cx="17923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SM</a:t>
            </a:r>
            <a:r>
              <a:rPr lang="en-GB" sz="2800" i="1" dirty="0" smtClean="0">
                <a:solidFill>
                  <a:schemeClr val="tx1"/>
                </a:solidFill>
              </a:rPr>
              <a:t> </a:t>
            </a:r>
            <a:r>
              <a:rPr lang="en-GB" sz="2800" i="1" dirty="0" err="1" smtClean="0">
                <a:solidFill>
                  <a:schemeClr val="tx1"/>
                </a:solidFill>
              </a:rPr>
              <a:t>e</a:t>
            </a:r>
            <a:r>
              <a:rPr lang="en-GB" sz="2800" b="1" baseline="30000" dirty="0" err="1" smtClean="0">
                <a:solidFill>
                  <a:schemeClr val="tx1"/>
                </a:solidFill>
                <a:latin typeface="Comic Sans MS"/>
              </a:rPr>
              <a:t>±</a:t>
            </a:r>
            <a:r>
              <a:rPr lang="en-GB" sz="2800" i="1" dirty="0" err="1" smtClean="0">
                <a:solidFill>
                  <a:schemeClr val="tx1"/>
                </a:solidFill>
              </a:rPr>
              <a:t>q</a:t>
            </a:r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dirty="0" smtClean="0">
                <a:solidFill>
                  <a:schemeClr val="tx1"/>
                </a:solidFill>
              </a:rPr>
              <a:t>      NC</a:t>
            </a:r>
          </a:p>
          <a:p>
            <a:r>
              <a:rPr lang="en-GB" sz="2800" dirty="0" smtClean="0">
                <a:solidFill>
                  <a:schemeClr val="tx1"/>
                </a:solidFill>
              </a:rPr>
              <a:t>      CC</a:t>
            </a:r>
            <a:endParaRPr lang="en-GB" b="1" dirty="0">
              <a:solidFill>
                <a:srgbClr val="FF3300"/>
              </a:solidFill>
            </a:endParaRPr>
          </a:p>
        </p:txBody>
      </p:sp>
      <p:sp>
        <p:nvSpPr>
          <p:cNvPr id="71" name="Text Box 14"/>
          <p:cNvSpPr txBox="1">
            <a:spLocks noChangeArrowheads="1"/>
          </p:cNvSpPr>
          <p:nvPr/>
        </p:nvSpPr>
        <p:spPr bwMode="auto">
          <a:xfrm>
            <a:off x="-180528" y="5715253"/>
            <a:ext cx="26642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Font typeface="Symbol" pitchFamily="18" charset="2"/>
              <a:buChar char="®"/>
            </a:pPr>
            <a:r>
              <a:rPr lang="en-GB" sz="2800" dirty="0" smtClean="0">
                <a:solidFill>
                  <a:schemeClr val="tx1"/>
                </a:solidFill>
                <a:sym typeface="Symbol"/>
              </a:rPr>
              <a:t>“contact”</a:t>
            </a:r>
          </a:p>
          <a:p>
            <a:pPr algn="r"/>
            <a:r>
              <a:rPr lang="en-GB" sz="2800" dirty="0" smtClean="0">
                <a:solidFill>
                  <a:schemeClr val="tx1"/>
                </a:solidFill>
                <a:sym typeface="Symbol"/>
              </a:rPr>
              <a:t>&gt; 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Q</a:t>
            </a:r>
            <a:r>
              <a:rPr lang="en-GB" sz="2800" b="1" baseline="30000" dirty="0" smtClean="0">
                <a:solidFill>
                  <a:schemeClr val="tx1"/>
                </a:solidFill>
                <a:sym typeface="Symbol"/>
              </a:rPr>
              <a:t>2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and &gt;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s</a:t>
            </a:r>
            <a:r>
              <a:rPr lang="en-GB" sz="2800" b="1" i="1" baseline="-25000" dirty="0" smtClean="0">
                <a:solidFill>
                  <a:schemeClr val="tx1"/>
                </a:solidFill>
                <a:sym typeface="Symbol"/>
              </a:rPr>
              <a:t>ep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endParaRPr lang="en-GB" sz="2800" dirty="0" smtClean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3275856" y="1772816"/>
            <a:ext cx="2160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3275856" y="2780928"/>
            <a:ext cx="2160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4" name="Rectangle 73"/>
          <p:cNvSpPr/>
          <p:nvPr/>
        </p:nvSpPr>
        <p:spPr bwMode="auto">
          <a:xfrm>
            <a:off x="2843808" y="4653136"/>
            <a:ext cx="2160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3059832" y="5517232"/>
            <a:ext cx="2160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3" cstate="print"/>
          <a:srcRect l="17189" t="57142" r="56248" b="3253"/>
          <a:stretch>
            <a:fillRect/>
          </a:stretch>
        </p:blipFill>
        <p:spPr bwMode="auto">
          <a:xfrm>
            <a:off x="2663848" y="3356992"/>
            <a:ext cx="972048" cy="93610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sp>
        <p:nvSpPr>
          <p:cNvPr id="77" name="Rectangle 76"/>
          <p:cNvSpPr/>
          <p:nvPr/>
        </p:nvSpPr>
        <p:spPr bwMode="auto">
          <a:xfrm>
            <a:off x="3275856" y="3717032"/>
            <a:ext cx="21602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275856" y="3697287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&gt;</a:t>
            </a:r>
            <a:r>
              <a:rPr lang="en-GB" sz="1400" i="1" dirty="0" smtClean="0">
                <a:solidFill>
                  <a:schemeClr val="tx1"/>
                </a:solidFill>
              </a:rPr>
              <a:t>M</a:t>
            </a:r>
            <a:r>
              <a:rPr lang="en-GB" sz="1400" b="1" baseline="-25000" dirty="0" smtClean="0">
                <a:solidFill>
                  <a:schemeClr val="tx1"/>
                </a:solidFill>
              </a:rPr>
              <a:t>ZW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-100136" y="3356992"/>
            <a:ext cx="25202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chemeClr val="tx1"/>
                </a:solidFill>
              </a:rPr>
              <a:t>Beyond  SM </a:t>
            </a:r>
            <a:r>
              <a:rPr lang="en-GB" sz="2800" i="1" dirty="0" err="1" smtClean="0">
                <a:solidFill>
                  <a:schemeClr val="tx1"/>
                </a:solidFill>
              </a:rPr>
              <a:t>e</a:t>
            </a:r>
            <a:r>
              <a:rPr lang="en-GB" sz="2800" b="1" baseline="30000" dirty="0" err="1" smtClean="0">
                <a:solidFill>
                  <a:schemeClr val="tx1"/>
                </a:solidFill>
                <a:latin typeface="Comic Sans MS"/>
              </a:rPr>
              <a:t>±</a:t>
            </a:r>
            <a:r>
              <a:rPr lang="en-GB" sz="2800" i="1" dirty="0" err="1" smtClean="0">
                <a:solidFill>
                  <a:schemeClr val="tx1"/>
                </a:solidFill>
              </a:rPr>
              <a:t>q</a:t>
            </a:r>
            <a:r>
              <a:rPr lang="en-GB" sz="2800" dirty="0" smtClean="0">
                <a:solidFill>
                  <a:schemeClr val="tx1"/>
                </a:solidFill>
              </a:rPr>
              <a:t> NC CC</a:t>
            </a:r>
          </a:p>
          <a:p>
            <a:pPr algn="r"/>
            <a:r>
              <a:rPr lang="en-GB" sz="2800" i="1" dirty="0" smtClean="0">
                <a:solidFill>
                  <a:schemeClr val="tx1"/>
                </a:solidFill>
              </a:rPr>
              <a:t>t</a:t>
            </a:r>
            <a:r>
              <a:rPr lang="en-GB" sz="2800" dirty="0" smtClean="0">
                <a:solidFill>
                  <a:schemeClr val="tx1"/>
                </a:solidFill>
              </a:rPr>
              <a:t>-channel</a:t>
            </a:r>
          </a:p>
          <a:p>
            <a:pPr algn="r"/>
            <a:r>
              <a:rPr lang="en-GB" sz="2800" i="1" dirty="0" smtClean="0">
                <a:solidFill>
                  <a:schemeClr val="tx1"/>
                </a:solidFill>
              </a:rPr>
              <a:t>u</a:t>
            </a:r>
            <a:r>
              <a:rPr lang="en-GB" sz="2800" dirty="0" smtClean="0">
                <a:solidFill>
                  <a:schemeClr val="tx1"/>
                </a:solidFill>
              </a:rPr>
              <a:t>-channel</a:t>
            </a:r>
          </a:p>
          <a:p>
            <a:pPr algn="r"/>
            <a:r>
              <a:rPr lang="en-GB" sz="2800" i="1" dirty="0" smtClean="0">
                <a:solidFill>
                  <a:schemeClr val="tx1"/>
                </a:solidFill>
              </a:rPr>
              <a:t>s</a:t>
            </a:r>
            <a:r>
              <a:rPr lang="en-GB" sz="2800" dirty="0" smtClean="0">
                <a:solidFill>
                  <a:schemeClr val="tx1"/>
                </a:solidFill>
              </a:rPr>
              <a:t>-channel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3059832" y="3645024"/>
            <a:ext cx="288032" cy="43204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3059832" y="4581128"/>
            <a:ext cx="288032" cy="43204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2915816" y="5589240"/>
            <a:ext cx="504056" cy="432048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>
            <a:off x="7092280" y="4509120"/>
            <a:ext cx="7920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Rectangle 2"/>
          <p:cNvSpPr txBox="1">
            <a:spLocks noChangeArrowheads="1"/>
          </p:cNvSpPr>
          <p:nvPr/>
        </p:nvSpPr>
        <p:spPr bwMode="auto">
          <a:xfrm>
            <a:off x="467544" y="44624"/>
            <a:ext cx="6480720" cy="5760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Measurement &gt; the Fermi-scale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52120" y="961564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accent6"/>
                </a:solidFill>
              </a:rPr>
              <a:t>~10</a:t>
            </a:r>
            <a:r>
              <a:rPr lang="en-GB" sz="2800" b="1" baseline="30000" dirty="0" smtClean="0">
                <a:solidFill>
                  <a:schemeClr val="accent6"/>
                </a:solidFill>
              </a:rPr>
              <a:t>32</a:t>
            </a:r>
            <a:r>
              <a:rPr lang="en-GB" sz="2800" dirty="0" smtClean="0">
                <a:solidFill>
                  <a:schemeClr val="accent6"/>
                </a:solidFill>
              </a:rPr>
              <a:t> cm</a:t>
            </a:r>
            <a:r>
              <a:rPr lang="en-GB" sz="2800" b="1" baseline="30000" dirty="0" smtClean="0">
                <a:solidFill>
                  <a:schemeClr val="accent6"/>
                </a:solidFill>
              </a:rPr>
              <a:t>-2</a:t>
            </a:r>
            <a:r>
              <a:rPr lang="en-GB" sz="2800" dirty="0" smtClean="0">
                <a:solidFill>
                  <a:schemeClr val="accent6"/>
                </a:solidFill>
              </a:rPr>
              <a:t>s</a:t>
            </a:r>
            <a:r>
              <a:rPr lang="en-GB" sz="2800" b="1" baseline="30000" dirty="0" smtClean="0">
                <a:solidFill>
                  <a:schemeClr val="accent6"/>
                </a:solidFill>
              </a:rPr>
              <a:t>-1</a:t>
            </a:r>
            <a:endParaRPr lang="en-GB" sz="2800" b="1" baseline="30000" dirty="0">
              <a:solidFill>
                <a:schemeClr val="accent6"/>
              </a:solidFill>
            </a:endParaRP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2411760" y="6021288"/>
            <a:ext cx="6480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6600"/>
                </a:solidFill>
                <a:sym typeface="Symbol"/>
              </a:rPr>
              <a:t> </a:t>
            </a:r>
            <a:r>
              <a:rPr lang="en-GB" sz="2800" i="0" dirty="0" smtClean="0">
                <a:solidFill>
                  <a:schemeClr val="tx1"/>
                </a:solidFill>
                <a:cs typeface="Times New Roman" pitchFamily="18" charset="0"/>
              </a:rPr>
              <a:t>new amplitudes from new physics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/>
      <p:bldP spid="30" grpId="0"/>
      <p:bldP spid="31" grpId="0"/>
      <p:bldP spid="32" grpId="0"/>
      <p:bldP spid="58" grpId="0"/>
      <p:bldP spid="59" grpId="0"/>
      <p:bldP spid="64" grpId="0"/>
      <p:bldP spid="67" grpId="0"/>
      <p:bldP spid="71" grpId="0"/>
      <p:bldP spid="74" grpId="0" animBg="1"/>
      <p:bldP spid="75" grpId="0" animBg="1"/>
      <p:bldP spid="77" grpId="0" animBg="1"/>
      <p:bldP spid="78" grpId="0" animBg="1"/>
      <p:bldP spid="80" grpId="0"/>
      <p:bldP spid="82" grpId="0" animBg="1"/>
      <p:bldP spid="83" grpId="0" animBg="1"/>
      <p:bldP spid="84" grpId="0" animBg="1"/>
      <p:bldP spid="45" grpId="0" animBg="1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Line 194"/>
          <p:cNvSpPr>
            <a:spLocks noChangeShapeType="1"/>
          </p:cNvSpPr>
          <p:nvPr/>
        </p:nvSpPr>
        <p:spPr bwMode="auto">
          <a:xfrm>
            <a:off x="4788024" y="5373216"/>
            <a:ext cx="0" cy="100853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8" name="Oval 217"/>
          <p:cNvSpPr/>
          <p:nvPr/>
        </p:nvSpPr>
        <p:spPr bwMode="auto">
          <a:xfrm>
            <a:off x="6827190" y="4013698"/>
            <a:ext cx="432048" cy="266328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539843" name="Text Box 195"/>
          <p:cNvSpPr txBox="1">
            <a:spLocks noChangeArrowheads="1"/>
          </p:cNvSpPr>
          <p:nvPr/>
        </p:nvSpPr>
        <p:spPr bwMode="auto">
          <a:xfrm>
            <a:off x="3058219" y="4365104"/>
            <a:ext cx="1800225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i="0" dirty="0" smtClean="0">
                <a:solidFill>
                  <a:schemeClr val="tx1"/>
                </a:solidFill>
                <a:latin typeface="Comic Sans MS" pitchFamily="66" charset="0"/>
                <a:cs typeface="+mn-cs"/>
              </a:rPr>
              <a:t>new </a:t>
            </a:r>
            <a:r>
              <a:rPr lang="en-GB" sz="2000" i="0" dirty="0">
                <a:solidFill>
                  <a:schemeClr val="tx1"/>
                </a:solidFill>
                <a:latin typeface="Comic Sans MS" pitchFamily="66" charset="0"/>
                <a:cs typeface="+mn-cs"/>
              </a:rPr>
              <a:t>physics </a:t>
            </a:r>
            <a:r>
              <a:rPr lang="en-GB" sz="2000" b="1" i="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?</a:t>
            </a:r>
          </a:p>
        </p:txBody>
      </p:sp>
      <p:sp>
        <p:nvSpPr>
          <p:cNvPr id="539845" name="Text Box 197"/>
          <p:cNvSpPr txBox="1">
            <a:spLocks noChangeArrowheads="1"/>
          </p:cNvSpPr>
          <p:nvPr/>
        </p:nvSpPr>
        <p:spPr bwMode="auto">
          <a:xfrm>
            <a:off x="2986782" y="4365104"/>
            <a:ext cx="1873250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i="1" dirty="0" smtClean="0">
                <a:solidFill>
                  <a:schemeClr val="tx1"/>
                </a:solidFill>
                <a:latin typeface="Comic Sans MS" pitchFamily="66" charset="0"/>
                <a:cs typeface="+mn-cs"/>
              </a:rPr>
              <a:t>W </a:t>
            </a:r>
            <a:r>
              <a:rPr lang="en-GB" sz="2000" i="1" dirty="0">
                <a:solidFill>
                  <a:schemeClr val="tx1"/>
                </a:solidFill>
                <a:latin typeface="Comic Sans MS" pitchFamily="66" charset="0"/>
                <a:cs typeface="+mn-cs"/>
              </a:rPr>
              <a:t>Z q </a:t>
            </a:r>
            <a:r>
              <a:rPr lang="en-GB" sz="2000" i="0" dirty="0">
                <a:solidFill>
                  <a:schemeClr val="tx1"/>
                </a:solidFill>
                <a:latin typeface="Comic Sans MS" pitchFamily="66" charset="0"/>
                <a:cs typeface="+mn-cs"/>
              </a:rPr>
              <a:t>physics</a:t>
            </a:r>
            <a:endParaRPr lang="en-GB" sz="2000" b="1" i="0" dirty="0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60450" name="Text Box 156"/>
          <p:cNvSpPr txBox="1">
            <a:spLocks noChangeArrowheads="1"/>
          </p:cNvSpPr>
          <p:nvPr/>
        </p:nvSpPr>
        <p:spPr bwMode="auto">
          <a:xfrm>
            <a:off x="7341801" y="5139189"/>
            <a:ext cx="169469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2800" dirty="0" smtClean="0">
                <a:solidFill>
                  <a:srgbClr val="FF3300"/>
                </a:solidFill>
              </a:rPr>
              <a:t>c</a:t>
            </a:r>
            <a:r>
              <a:rPr lang="en-GB" sz="2800" i="0" dirty="0" smtClean="0">
                <a:solidFill>
                  <a:srgbClr val="FF3300"/>
                </a:solidFill>
                <a:latin typeface="Comic Sans MS" pitchFamily="66" charset="0"/>
              </a:rPr>
              <a:t>hromo</a:t>
            </a:r>
          </a:p>
          <a:p>
            <a:pPr algn="r"/>
            <a:r>
              <a:rPr lang="en-GB" sz="2800" dirty="0" smtClean="0">
                <a:solidFill>
                  <a:srgbClr val="FF3300"/>
                </a:solidFill>
              </a:rPr>
              <a:t>dynamics</a:t>
            </a:r>
            <a:endParaRPr lang="en-GB" sz="2800" i="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pic>
        <p:nvPicPr>
          <p:cNvPr id="3604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3613" y="2288975"/>
            <a:ext cx="374650" cy="23050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360452" name="Line 3"/>
          <p:cNvSpPr>
            <a:spLocks noChangeShapeType="1"/>
          </p:cNvSpPr>
          <p:nvPr/>
        </p:nvSpPr>
        <p:spPr bwMode="auto">
          <a:xfrm rot="5400000">
            <a:off x="7241627" y="1652681"/>
            <a:ext cx="6477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53" name="Line 4"/>
          <p:cNvSpPr>
            <a:spLocks noChangeShapeType="1"/>
          </p:cNvSpPr>
          <p:nvPr/>
        </p:nvSpPr>
        <p:spPr bwMode="auto">
          <a:xfrm rot="4381740">
            <a:off x="7320208" y="2234501"/>
            <a:ext cx="649287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54" name="Text Box 5"/>
          <p:cNvSpPr txBox="1">
            <a:spLocks noChangeArrowheads="1"/>
          </p:cNvSpPr>
          <p:nvPr/>
        </p:nvSpPr>
        <p:spPr bwMode="auto">
          <a:xfrm>
            <a:off x="6672508" y="1437575"/>
            <a:ext cx="95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1400" i="0">
                <a:latin typeface="Comic Sans MS" pitchFamily="66" charset="0"/>
                <a:sym typeface="Symbol" pitchFamily="18" charset="2"/>
              </a:rPr>
              <a:t>graviton?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5400000">
            <a:off x="7249564" y="1662207"/>
            <a:ext cx="198437" cy="431800"/>
            <a:chOff x="2064" y="385"/>
            <a:chExt cx="193" cy="57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360631" name="Arc 8"/>
              <p:cNvSpPr>
                <a:spLocks/>
              </p:cNvSpPr>
              <p:nvPr/>
            </p:nvSpPr>
            <p:spPr bwMode="auto">
              <a:xfrm rot="-5400000">
                <a:off x="2088" y="84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32" name="Arc 9"/>
              <p:cNvSpPr>
                <a:spLocks/>
              </p:cNvSpPr>
              <p:nvPr/>
            </p:nvSpPr>
            <p:spPr bwMode="auto">
              <a:xfrm rot="-5400000">
                <a:off x="2089" y="889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33" name="Arc 10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34" name="Arc 11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360627" name="Arc 13"/>
              <p:cNvSpPr>
                <a:spLocks/>
              </p:cNvSpPr>
              <p:nvPr/>
            </p:nvSpPr>
            <p:spPr bwMode="auto">
              <a:xfrm rot="-5400000">
                <a:off x="2088" y="64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28" name="Arc 14"/>
              <p:cNvSpPr>
                <a:spLocks/>
              </p:cNvSpPr>
              <p:nvPr/>
            </p:nvSpPr>
            <p:spPr bwMode="auto">
              <a:xfrm rot="-5400000">
                <a:off x="2089" y="697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29" name="Arc 15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30" name="Arc 16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360623" name="Arc 18"/>
              <p:cNvSpPr>
                <a:spLocks/>
              </p:cNvSpPr>
              <p:nvPr/>
            </p:nvSpPr>
            <p:spPr bwMode="auto">
              <a:xfrm rot="-5400000">
                <a:off x="2088" y="457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24" name="Arc 19"/>
              <p:cNvSpPr>
                <a:spLocks/>
              </p:cNvSpPr>
              <p:nvPr/>
            </p:nvSpPr>
            <p:spPr bwMode="auto">
              <a:xfrm rot="-5400000">
                <a:off x="2089" y="50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25" name="Arc 20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26" name="Arc 21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6" name="Group 22"/>
          <p:cNvGrpSpPr>
            <a:grpSpLocks/>
          </p:cNvGrpSpPr>
          <p:nvPr/>
        </p:nvGrpSpPr>
        <p:grpSpPr bwMode="auto">
          <a:xfrm rot="5400000">
            <a:off x="6817764" y="1662207"/>
            <a:ext cx="198437" cy="431800"/>
            <a:chOff x="2064" y="385"/>
            <a:chExt cx="193" cy="576"/>
          </a:xfrm>
        </p:grpSpPr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360616" name="Arc 24"/>
              <p:cNvSpPr>
                <a:spLocks/>
              </p:cNvSpPr>
              <p:nvPr/>
            </p:nvSpPr>
            <p:spPr bwMode="auto">
              <a:xfrm rot="-5400000">
                <a:off x="2088" y="84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7" name="Arc 25"/>
              <p:cNvSpPr>
                <a:spLocks/>
              </p:cNvSpPr>
              <p:nvPr/>
            </p:nvSpPr>
            <p:spPr bwMode="auto">
              <a:xfrm rot="-5400000">
                <a:off x="2089" y="889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8" name="Arc 26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9" name="Arc 27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360612" name="Arc 29"/>
              <p:cNvSpPr>
                <a:spLocks/>
              </p:cNvSpPr>
              <p:nvPr/>
            </p:nvSpPr>
            <p:spPr bwMode="auto">
              <a:xfrm rot="-5400000">
                <a:off x="2088" y="64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3" name="Arc 30"/>
              <p:cNvSpPr>
                <a:spLocks/>
              </p:cNvSpPr>
              <p:nvPr/>
            </p:nvSpPr>
            <p:spPr bwMode="auto">
              <a:xfrm rot="-5400000">
                <a:off x="2089" y="697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4" name="Arc 31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5" name="Arc 32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360608" name="Arc 34"/>
              <p:cNvSpPr>
                <a:spLocks/>
              </p:cNvSpPr>
              <p:nvPr/>
            </p:nvSpPr>
            <p:spPr bwMode="auto">
              <a:xfrm rot="-5400000">
                <a:off x="2088" y="457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09" name="Arc 35"/>
              <p:cNvSpPr>
                <a:spLocks/>
              </p:cNvSpPr>
              <p:nvPr/>
            </p:nvSpPr>
            <p:spPr bwMode="auto">
              <a:xfrm rot="-5400000">
                <a:off x="2089" y="50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0" name="Arc 36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11" name="Arc 37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60457" name="Line 38"/>
          <p:cNvSpPr>
            <a:spLocks noChangeShapeType="1"/>
          </p:cNvSpPr>
          <p:nvPr/>
        </p:nvSpPr>
        <p:spPr bwMode="auto">
          <a:xfrm rot="-5400000">
            <a:off x="6376440" y="2157506"/>
            <a:ext cx="6477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58" name="Line 39"/>
          <p:cNvSpPr>
            <a:spLocks noChangeShapeType="1"/>
          </p:cNvSpPr>
          <p:nvPr/>
        </p:nvSpPr>
        <p:spPr bwMode="auto">
          <a:xfrm rot="5400000">
            <a:off x="3777633" y="3245474"/>
            <a:ext cx="6477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59" name="Line 40"/>
          <p:cNvSpPr>
            <a:spLocks noChangeShapeType="1"/>
          </p:cNvSpPr>
          <p:nvPr/>
        </p:nvSpPr>
        <p:spPr bwMode="auto">
          <a:xfrm rot="4381740">
            <a:off x="3856214" y="3827294"/>
            <a:ext cx="649287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60" name="Text Box 41"/>
          <p:cNvSpPr txBox="1">
            <a:spLocks noChangeArrowheads="1"/>
          </p:cNvSpPr>
          <p:nvPr/>
        </p:nvSpPr>
        <p:spPr bwMode="auto">
          <a:xfrm>
            <a:off x="3209322" y="2957343"/>
            <a:ext cx="9492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 i="0" dirty="0">
                <a:latin typeface="Comic Sans MS" pitchFamily="66" charset="0"/>
                <a:sym typeface="Symbol" pitchFamily="18" charset="2"/>
              </a:rPr>
              <a:t> </a:t>
            </a:r>
            <a:r>
              <a:rPr lang="en-GB" sz="2000" i="1" dirty="0" smtClean="0">
                <a:latin typeface="Comic Sans MS" pitchFamily="66" charset="0"/>
                <a:sym typeface="Symbol" pitchFamily="18" charset="2"/>
              </a:rPr>
              <a:t>Z</a:t>
            </a:r>
            <a:r>
              <a:rPr lang="en-GB" sz="2000" b="1" i="0" baseline="30000" dirty="0" smtClean="0">
                <a:latin typeface="Comic Sans MS" pitchFamily="66" charset="0"/>
                <a:sym typeface="Symbol" pitchFamily="18" charset="2"/>
              </a:rPr>
              <a:t>0</a:t>
            </a:r>
            <a:r>
              <a:rPr lang="en-GB" sz="2000" i="1" dirty="0" smtClean="0">
                <a:latin typeface="Comic Sans MS" pitchFamily="66" charset="0"/>
                <a:sym typeface="Symbol" pitchFamily="18" charset="2"/>
              </a:rPr>
              <a:t>W</a:t>
            </a:r>
            <a:endParaRPr lang="en-GB" sz="2000" b="1" i="0" baseline="30000" dirty="0">
              <a:latin typeface="Comic Sans MS" pitchFamily="66" charset="0"/>
              <a:sym typeface="Symbol" pitchFamily="18" charset="2"/>
            </a:endParaRP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 rot="5400000">
            <a:off x="3785570" y="3255000"/>
            <a:ext cx="198437" cy="431800"/>
            <a:chOff x="2064" y="385"/>
            <a:chExt cx="193" cy="576"/>
          </a:xfrm>
        </p:grpSpPr>
        <p:grpSp>
          <p:nvGrpSpPr>
            <p:cNvPr id="11" name="Group 43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360601" name="Arc 44"/>
              <p:cNvSpPr>
                <a:spLocks/>
              </p:cNvSpPr>
              <p:nvPr/>
            </p:nvSpPr>
            <p:spPr bwMode="auto">
              <a:xfrm rot="-5400000">
                <a:off x="2088" y="84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02" name="Arc 45"/>
              <p:cNvSpPr>
                <a:spLocks/>
              </p:cNvSpPr>
              <p:nvPr/>
            </p:nvSpPr>
            <p:spPr bwMode="auto">
              <a:xfrm rot="-5400000">
                <a:off x="2089" y="889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03" name="Arc 46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04" name="Arc 47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48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360597" name="Arc 49"/>
              <p:cNvSpPr>
                <a:spLocks/>
              </p:cNvSpPr>
              <p:nvPr/>
            </p:nvSpPr>
            <p:spPr bwMode="auto">
              <a:xfrm rot="-5400000">
                <a:off x="2088" y="64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98" name="Arc 50"/>
              <p:cNvSpPr>
                <a:spLocks/>
              </p:cNvSpPr>
              <p:nvPr/>
            </p:nvSpPr>
            <p:spPr bwMode="auto">
              <a:xfrm rot="-5400000">
                <a:off x="2089" y="697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99" name="Arc 51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600" name="Arc 52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360593" name="Arc 54"/>
              <p:cNvSpPr>
                <a:spLocks/>
              </p:cNvSpPr>
              <p:nvPr/>
            </p:nvSpPr>
            <p:spPr bwMode="auto">
              <a:xfrm rot="-5400000">
                <a:off x="2088" y="457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94" name="Arc 55"/>
              <p:cNvSpPr>
                <a:spLocks/>
              </p:cNvSpPr>
              <p:nvPr/>
            </p:nvSpPr>
            <p:spPr bwMode="auto">
              <a:xfrm rot="-5400000">
                <a:off x="2089" y="50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95" name="Arc 56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96" name="Arc 57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58"/>
          <p:cNvGrpSpPr>
            <a:grpSpLocks/>
          </p:cNvGrpSpPr>
          <p:nvPr/>
        </p:nvGrpSpPr>
        <p:grpSpPr bwMode="auto">
          <a:xfrm rot="5400000">
            <a:off x="3353770" y="3255000"/>
            <a:ext cx="198437" cy="431800"/>
            <a:chOff x="2064" y="385"/>
            <a:chExt cx="193" cy="576"/>
          </a:xfrm>
        </p:grpSpPr>
        <p:grpSp>
          <p:nvGrpSpPr>
            <p:cNvPr id="15" name="Group 59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360586" name="Arc 60"/>
              <p:cNvSpPr>
                <a:spLocks/>
              </p:cNvSpPr>
              <p:nvPr/>
            </p:nvSpPr>
            <p:spPr bwMode="auto">
              <a:xfrm rot="-5400000">
                <a:off x="2088" y="84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7" name="Arc 61"/>
              <p:cNvSpPr>
                <a:spLocks/>
              </p:cNvSpPr>
              <p:nvPr/>
            </p:nvSpPr>
            <p:spPr bwMode="auto">
              <a:xfrm rot="-5400000">
                <a:off x="2089" y="889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8" name="Arc 62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9" name="Arc 63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64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360582" name="Arc 65"/>
              <p:cNvSpPr>
                <a:spLocks/>
              </p:cNvSpPr>
              <p:nvPr/>
            </p:nvSpPr>
            <p:spPr bwMode="auto">
              <a:xfrm rot="-5400000">
                <a:off x="2088" y="64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3" name="Arc 66"/>
              <p:cNvSpPr>
                <a:spLocks/>
              </p:cNvSpPr>
              <p:nvPr/>
            </p:nvSpPr>
            <p:spPr bwMode="auto">
              <a:xfrm rot="-5400000">
                <a:off x="2089" y="697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4" name="Arc 67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5" name="Arc 68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69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360578" name="Arc 70"/>
              <p:cNvSpPr>
                <a:spLocks/>
              </p:cNvSpPr>
              <p:nvPr/>
            </p:nvSpPr>
            <p:spPr bwMode="auto">
              <a:xfrm rot="-5400000">
                <a:off x="2088" y="457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79" name="Arc 71"/>
              <p:cNvSpPr>
                <a:spLocks/>
              </p:cNvSpPr>
              <p:nvPr/>
            </p:nvSpPr>
            <p:spPr bwMode="auto">
              <a:xfrm rot="-5400000">
                <a:off x="2089" y="50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0" name="Arc 72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581" name="Arc 73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60463" name="Line 74"/>
          <p:cNvSpPr>
            <a:spLocks noChangeShapeType="1"/>
          </p:cNvSpPr>
          <p:nvPr/>
        </p:nvSpPr>
        <p:spPr bwMode="auto">
          <a:xfrm rot="-5400000">
            <a:off x="2912446" y="3750299"/>
            <a:ext cx="6477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64" name="Line 75"/>
          <p:cNvSpPr>
            <a:spLocks noChangeShapeType="1"/>
          </p:cNvSpPr>
          <p:nvPr/>
        </p:nvSpPr>
        <p:spPr bwMode="auto">
          <a:xfrm rot="5400000">
            <a:off x="6911652" y="3833070"/>
            <a:ext cx="6477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65" name="Line 76"/>
          <p:cNvSpPr>
            <a:spLocks noChangeShapeType="1"/>
          </p:cNvSpPr>
          <p:nvPr/>
        </p:nvSpPr>
        <p:spPr bwMode="auto">
          <a:xfrm rot="4381740">
            <a:off x="6983110" y="4487468"/>
            <a:ext cx="649288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66" name="Text Box 77"/>
          <p:cNvSpPr txBox="1">
            <a:spLocks noChangeArrowheads="1"/>
          </p:cNvSpPr>
          <p:nvPr/>
        </p:nvSpPr>
        <p:spPr bwMode="auto">
          <a:xfrm>
            <a:off x="6804248" y="3653658"/>
            <a:ext cx="447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i="1" dirty="0">
                <a:latin typeface="Comic Sans MS" pitchFamily="66" charset="0"/>
                <a:sym typeface="Symbol" pitchFamily="18" charset="2"/>
              </a:rPr>
              <a:t>W</a:t>
            </a:r>
          </a:p>
        </p:txBody>
      </p:sp>
      <p:sp>
        <p:nvSpPr>
          <p:cNvPr id="360469" name="Line 110"/>
          <p:cNvSpPr>
            <a:spLocks noChangeShapeType="1"/>
          </p:cNvSpPr>
          <p:nvPr/>
        </p:nvSpPr>
        <p:spPr bwMode="auto">
          <a:xfrm rot="-5400000">
            <a:off x="6551612" y="4481142"/>
            <a:ext cx="6477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70" name="Line 111"/>
          <p:cNvSpPr>
            <a:spLocks noChangeShapeType="1"/>
          </p:cNvSpPr>
          <p:nvPr/>
        </p:nvSpPr>
        <p:spPr bwMode="auto">
          <a:xfrm rot="5400000">
            <a:off x="5865864" y="5344818"/>
            <a:ext cx="6477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71" name="Line 112"/>
          <p:cNvSpPr>
            <a:spLocks noChangeShapeType="1"/>
          </p:cNvSpPr>
          <p:nvPr/>
        </p:nvSpPr>
        <p:spPr bwMode="auto">
          <a:xfrm rot="4381740">
            <a:off x="5944445" y="5915525"/>
            <a:ext cx="649288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72" name="Text Box 113"/>
          <p:cNvSpPr txBox="1">
            <a:spLocks noChangeArrowheads="1"/>
          </p:cNvSpPr>
          <p:nvPr/>
        </p:nvSpPr>
        <p:spPr bwMode="auto">
          <a:xfrm>
            <a:off x="5432838" y="5056687"/>
            <a:ext cx="78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i="0" dirty="0">
                <a:latin typeface="Comic Sans MS" pitchFamily="66" charset="0"/>
                <a:sym typeface="Symbol" pitchFamily="18" charset="2"/>
              </a:rPr>
              <a:t>gluon</a:t>
            </a:r>
          </a:p>
        </p:txBody>
      </p:sp>
      <p:sp>
        <p:nvSpPr>
          <p:cNvPr id="360475" name="Line 146"/>
          <p:cNvSpPr>
            <a:spLocks noChangeShapeType="1"/>
          </p:cNvSpPr>
          <p:nvPr/>
        </p:nvSpPr>
        <p:spPr bwMode="auto">
          <a:xfrm rot="-6418260">
            <a:off x="5134609" y="5324975"/>
            <a:ext cx="649288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76" name="Line 147"/>
          <p:cNvSpPr>
            <a:spLocks noChangeShapeType="1"/>
          </p:cNvSpPr>
          <p:nvPr/>
        </p:nvSpPr>
        <p:spPr bwMode="auto">
          <a:xfrm rot="-5400000">
            <a:off x="5185050" y="5840289"/>
            <a:ext cx="575692" cy="735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77" name="Text Box 151"/>
          <p:cNvSpPr txBox="1">
            <a:spLocks noChangeArrowheads="1"/>
          </p:cNvSpPr>
          <p:nvPr/>
        </p:nvSpPr>
        <p:spPr bwMode="auto">
          <a:xfrm>
            <a:off x="7485816" y="2636929"/>
            <a:ext cx="16946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dirty="0" smtClean="0"/>
              <a:t>e</a:t>
            </a:r>
            <a:r>
              <a:rPr lang="en-GB" sz="2800" i="0" dirty="0" smtClean="0">
                <a:latin typeface="Comic Sans MS" pitchFamily="66" charset="0"/>
              </a:rPr>
              <a:t>lectro</a:t>
            </a:r>
            <a:endParaRPr lang="en-GB" sz="2800" dirty="0" smtClean="0"/>
          </a:p>
          <a:p>
            <a:pPr algn="ctr" eaLnBrk="0" hangingPunct="0"/>
            <a:r>
              <a:rPr lang="en-GB" sz="2800" i="0" dirty="0" smtClean="0">
                <a:latin typeface="Comic Sans MS" pitchFamily="66" charset="0"/>
              </a:rPr>
              <a:t>dynamics</a:t>
            </a:r>
            <a:endParaRPr lang="en-GB" sz="2800" i="0" dirty="0">
              <a:latin typeface="Comic Sans MS" pitchFamily="66" charset="0"/>
            </a:endParaRPr>
          </a:p>
        </p:txBody>
      </p:sp>
      <p:sp>
        <p:nvSpPr>
          <p:cNvPr id="360478" name="Line 153"/>
          <p:cNvSpPr>
            <a:spLocks noChangeShapeType="1"/>
          </p:cNvSpPr>
          <p:nvPr/>
        </p:nvSpPr>
        <p:spPr bwMode="auto">
          <a:xfrm rot="-6418260">
            <a:off x="6294683" y="1501076"/>
            <a:ext cx="649287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79" name="Line 154"/>
          <p:cNvSpPr>
            <a:spLocks noChangeShapeType="1"/>
          </p:cNvSpPr>
          <p:nvPr/>
        </p:nvSpPr>
        <p:spPr bwMode="auto">
          <a:xfrm rot="-6418260">
            <a:off x="6438699" y="3813967"/>
            <a:ext cx="649288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80" name="Line 155"/>
          <p:cNvSpPr>
            <a:spLocks noChangeShapeType="1"/>
          </p:cNvSpPr>
          <p:nvPr/>
        </p:nvSpPr>
        <p:spPr bwMode="auto">
          <a:xfrm rot="-6418260">
            <a:off x="2830689" y="3157260"/>
            <a:ext cx="649287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0481" name="Text Box 157"/>
          <p:cNvSpPr txBox="1">
            <a:spLocks noChangeArrowheads="1"/>
          </p:cNvSpPr>
          <p:nvPr/>
        </p:nvSpPr>
        <p:spPr bwMode="auto">
          <a:xfrm>
            <a:off x="7668344" y="1628800"/>
            <a:ext cx="1354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i="0" dirty="0">
                <a:solidFill>
                  <a:schemeClr val="accent1"/>
                </a:solidFill>
                <a:latin typeface="Comic Sans MS" pitchFamily="66" charset="0"/>
              </a:rPr>
              <a:t>gravity</a:t>
            </a:r>
          </a:p>
        </p:txBody>
      </p:sp>
      <p:sp>
        <p:nvSpPr>
          <p:cNvPr id="360482" name="Text Box 158"/>
          <p:cNvSpPr txBox="1">
            <a:spLocks noChangeArrowheads="1"/>
          </p:cNvSpPr>
          <p:nvPr/>
        </p:nvSpPr>
        <p:spPr bwMode="auto">
          <a:xfrm>
            <a:off x="476250" y="3717925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GB" sz="3200" i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360483" name="Text Box 159"/>
          <p:cNvSpPr txBox="1">
            <a:spLocks noChangeArrowheads="1"/>
          </p:cNvSpPr>
          <p:nvPr/>
        </p:nvSpPr>
        <p:spPr bwMode="auto">
          <a:xfrm>
            <a:off x="7740352" y="3941690"/>
            <a:ext cx="1322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dirty="0" smtClean="0">
                <a:latin typeface="Comic Sans MS" pitchFamily="66" charset="0"/>
              </a:rPr>
              <a:t>weak</a:t>
            </a:r>
            <a:r>
              <a:rPr lang="en-GB" sz="2800" i="1" dirty="0" smtClean="0">
                <a:latin typeface="Comic Sans MS" pitchFamily="66" charset="0"/>
              </a:rPr>
              <a:t> </a:t>
            </a:r>
            <a:r>
              <a:rPr lang="el-GR" sz="2800" i="1" dirty="0" smtClean="0">
                <a:latin typeface="Comic Sans MS" pitchFamily="66" charset="0"/>
              </a:rPr>
              <a:t>β</a:t>
            </a:r>
            <a:endParaRPr lang="el-GR" sz="2800" i="0" dirty="0">
              <a:latin typeface="Comic Sans MS" pitchFamily="66" charset="0"/>
            </a:endParaRPr>
          </a:p>
        </p:txBody>
      </p:sp>
      <p:sp>
        <p:nvSpPr>
          <p:cNvPr id="539808" name="Text Box 160"/>
          <p:cNvSpPr txBox="1">
            <a:spLocks noChangeArrowheads="1"/>
          </p:cNvSpPr>
          <p:nvPr/>
        </p:nvSpPr>
        <p:spPr bwMode="auto">
          <a:xfrm rot="-5400000">
            <a:off x="3705541" y="3187831"/>
            <a:ext cx="1707519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400" i="0" dirty="0" smtClean="0">
                <a:solidFill>
                  <a:schemeClr val="accent2"/>
                </a:solidFill>
                <a:latin typeface="Comic Sans MS" pitchFamily="66" charset="0"/>
                <a:cs typeface="+mn-cs"/>
              </a:rPr>
              <a:t>unification</a:t>
            </a:r>
            <a:endParaRPr lang="en-GB" sz="2400" i="0" dirty="0">
              <a:solidFill>
                <a:schemeClr val="accent2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39809" name="Text Box 161"/>
          <p:cNvSpPr txBox="1">
            <a:spLocks noChangeArrowheads="1"/>
          </p:cNvSpPr>
          <p:nvPr/>
        </p:nvSpPr>
        <p:spPr bwMode="auto">
          <a:xfrm rot="-5400000">
            <a:off x="-1233487" y="3303588"/>
            <a:ext cx="3294062" cy="5191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i="0" dirty="0">
                <a:solidFill>
                  <a:schemeClr val="accent2"/>
                </a:solidFill>
                <a:latin typeface="Comic Sans MS" pitchFamily="66" charset="0"/>
                <a:cs typeface="+mn-cs"/>
              </a:rPr>
              <a:t>grand unification</a:t>
            </a:r>
            <a:r>
              <a:rPr lang="en-GB" sz="2800" i="0" dirty="0">
                <a:latin typeface="Comic Sans MS" pitchFamily="66" charset="0"/>
                <a:cs typeface="+mn-cs"/>
              </a:rPr>
              <a:t> </a:t>
            </a:r>
            <a:r>
              <a:rPr lang="en-GB" sz="2800" b="1" i="0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?</a:t>
            </a:r>
          </a:p>
        </p:txBody>
      </p:sp>
      <p:sp>
        <p:nvSpPr>
          <p:cNvPr id="539810" name="Rectangle 162"/>
          <p:cNvSpPr>
            <a:spLocks noGrp="1" noChangeArrowheads="1"/>
          </p:cNvSpPr>
          <p:nvPr>
            <p:ph type="title"/>
          </p:nvPr>
        </p:nvSpPr>
        <p:spPr>
          <a:xfrm>
            <a:off x="2339752" y="115888"/>
            <a:ext cx="4319811" cy="63976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omic Sans MS" pitchFamily="66" charset="0"/>
              </a:rPr>
              <a:t>The Standard Model</a:t>
            </a:r>
          </a:p>
        </p:txBody>
      </p:sp>
      <p:sp>
        <p:nvSpPr>
          <p:cNvPr id="360487" name="Text Box 163"/>
          <p:cNvSpPr txBox="1">
            <a:spLocks noChangeArrowheads="1"/>
          </p:cNvSpPr>
          <p:nvPr/>
        </p:nvSpPr>
        <p:spPr bwMode="auto">
          <a:xfrm>
            <a:off x="4970487" y="2991052"/>
            <a:ext cx="147372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i="0" u="sng" dirty="0">
                <a:latin typeface="Comic Sans MS" pitchFamily="66" charset="0"/>
              </a:rPr>
              <a:t>electroweak</a:t>
            </a:r>
          </a:p>
        </p:txBody>
      </p:sp>
      <p:sp>
        <p:nvSpPr>
          <p:cNvPr id="539812" name="Text Box 164"/>
          <p:cNvSpPr txBox="1">
            <a:spLocks noChangeArrowheads="1"/>
          </p:cNvSpPr>
          <p:nvPr/>
        </p:nvSpPr>
        <p:spPr bwMode="auto">
          <a:xfrm rot="-5400000">
            <a:off x="-69056" y="4463257"/>
            <a:ext cx="2743200" cy="5191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i="0">
                <a:solidFill>
                  <a:schemeClr val="accent2"/>
                </a:solidFill>
                <a:latin typeface="Comic Sans MS" pitchFamily="66" charset="0"/>
                <a:cs typeface="+mn-cs"/>
              </a:rPr>
              <a:t>StandardModel</a:t>
            </a:r>
            <a:endParaRPr lang="en-GB" sz="2800" b="1" i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60489" name="Rectangle 165"/>
          <p:cNvSpPr>
            <a:spLocks noChangeArrowheads="1"/>
          </p:cNvSpPr>
          <p:nvPr/>
        </p:nvSpPr>
        <p:spPr bwMode="auto">
          <a:xfrm>
            <a:off x="396081" y="836513"/>
            <a:ext cx="4103911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GB" sz="4400" b="1" i="0" dirty="0" smtClean="0">
                <a:solidFill>
                  <a:srgbClr val="FF0000"/>
                </a:solidFill>
                <a:latin typeface="Comic Sans MS" pitchFamily="66" charset="0"/>
                <a:sym typeface="Symbol"/>
              </a:rPr>
              <a:t></a:t>
            </a:r>
            <a:r>
              <a:rPr lang="en-GB" sz="2800" i="0" dirty="0" smtClean="0">
                <a:latin typeface="Comic Sans MS" pitchFamily="66" charset="0"/>
              </a:rPr>
              <a:t> </a:t>
            </a:r>
            <a:r>
              <a:rPr lang="en-GB" sz="2800" i="0" dirty="0">
                <a:solidFill>
                  <a:schemeClr val="tx1"/>
                </a:solidFill>
                <a:latin typeface="Comic Sans MS" pitchFamily="66" charset="0"/>
              </a:rPr>
              <a:t>towards unification</a:t>
            </a:r>
            <a:endParaRPr lang="en-US" sz="2800" i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39814" name="Text Box 166"/>
          <p:cNvSpPr txBox="1">
            <a:spLocks noChangeArrowheads="1"/>
          </p:cNvSpPr>
          <p:nvPr/>
        </p:nvSpPr>
        <p:spPr bwMode="auto">
          <a:xfrm rot="-5400000">
            <a:off x="911796" y="4351263"/>
            <a:ext cx="201816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i="0" dirty="0" smtClean="0">
                <a:solidFill>
                  <a:schemeClr val="accent2"/>
                </a:solidFill>
                <a:latin typeface="Comic Sans MS" pitchFamily="66" charset="0"/>
                <a:cs typeface="+mn-cs"/>
              </a:rPr>
              <a:t>unification</a:t>
            </a:r>
            <a:r>
              <a:rPr lang="en-GB" sz="2400" b="1" dirty="0" smtClean="0">
                <a:solidFill>
                  <a:srgbClr val="FF0000"/>
                </a:solidFill>
              </a:rPr>
              <a:t> ?</a:t>
            </a:r>
            <a:endParaRPr lang="en-GB" sz="2400" b="1" i="0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360491" name="Picture 1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557338"/>
            <a:ext cx="360363" cy="43926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360492" name="Picture 168"/>
          <p:cNvPicPr>
            <a:picLocks noChangeAspect="1" noChangeArrowheads="1"/>
          </p:cNvPicPr>
          <p:nvPr/>
        </p:nvPicPr>
        <p:blipFill>
          <a:blip r:embed="rId3" cstate="print"/>
          <a:srcRect t="5493" b="18182"/>
          <a:stretch>
            <a:fillRect/>
          </a:stretch>
        </p:blipFill>
        <p:spPr bwMode="auto">
          <a:xfrm>
            <a:off x="-71438" y="6373813"/>
            <a:ext cx="8820151" cy="1539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539848" name="Text Box 200"/>
          <p:cNvSpPr txBox="1">
            <a:spLocks noChangeArrowheads="1"/>
          </p:cNvSpPr>
          <p:nvPr/>
        </p:nvSpPr>
        <p:spPr bwMode="auto">
          <a:xfrm>
            <a:off x="479997" y="1376363"/>
            <a:ext cx="9236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000" i="0" dirty="0" smtClean="0">
                <a:latin typeface="Comic Sans MS" pitchFamily="66" charset="0"/>
              </a:rPr>
              <a:t>Planck</a:t>
            </a:r>
            <a:endParaRPr lang="en-GB" sz="2000" i="0" dirty="0">
              <a:latin typeface="Comic Sans MS" pitchFamily="66" charset="0"/>
            </a:endParaRPr>
          </a:p>
        </p:txBody>
      </p:sp>
      <p:grpSp>
        <p:nvGrpSpPr>
          <p:cNvPr id="18" name="Group 11"/>
          <p:cNvGrpSpPr>
            <a:grpSpLocks/>
          </p:cNvGrpSpPr>
          <p:nvPr/>
        </p:nvGrpSpPr>
        <p:grpSpPr bwMode="auto">
          <a:xfrm rot="5279763">
            <a:off x="5784399" y="5276213"/>
            <a:ext cx="122237" cy="644525"/>
            <a:chOff x="2065" y="2065"/>
            <a:chExt cx="192" cy="672"/>
          </a:xfrm>
        </p:grpSpPr>
        <p:sp>
          <p:nvSpPr>
            <p:cNvPr id="188" name="Arc 12"/>
            <p:cNvSpPr>
              <a:spLocks/>
            </p:cNvSpPr>
            <p:nvPr/>
          </p:nvSpPr>
          <p:spPr bwMode="auto">
            <a:xfrm rot="-5400000">
              <a:off x="2017" y="2497"/>
              <a:ext cx="192" cy="96"/>
            </a:xfrm>
            <a:custGeom>
              <a:avLst/>
              <a:gdLst>
                <a:gd name="T0" fmla="*/ 0 w 43195"/>
                <a:gd name="T1" fmla="*/ 0 h 21600"/>
                <a:gd name="T2" fmla="*/ 0 w 43195"/>
                <a:gd name="T3" fmla="*/ 0 h 21600"/>
                <a:gd name="T4" fmla="*/ 0 w 43195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95"/>
                <a:gd name="T10" fmla="*/ 0 h 21600"/>
                <a:gd name="T11" fmla="*/ 43195 w 431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9" name="Arc 13"/>
            <p:cNvSpPr>
              <a:spLocks/>
            </p:cNvSpPr>
            <p:nvPr/>
          </p:nvSpPr>
          <p:spPr bwMode="auto">
            <a:xfrm rot="-5400000">
              <a:off x="2161" y="2448"/>
              <a:ext cx="96" cy="96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0" name="Arc 14"/>
            <p:cNvSpPr>
              <a:spLocks/>
            </p:cNvSpPr>
            <p:nvPr/>
          </p:nvSpPr>
          <p:spPr bwMode="auto">
            <a:xfrm rot="-5400000">
              <a:off x="2017" y="2401"/>
              <a:ext cx="192" cy="96"/>
            </a:xfrm>
            <a:custGeom>
              <a:avLst/>
              <a:gdLst>
                <a:gd name="T0" fmla="*/ 0 w 43195"/>
                <a:gd name="T1" fmla="*/ 0 h 21600"/>
                <a:gd name="T2" fmla="*/ 0 w 43195"/>
                <a:gd name="T3" fmla="*/ 0 h 21600"/>
                <a:gd name="T4" fmla="*/ 0 w 43195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95"/>
                <a:gd name="T10" fmla="*/ 0 h 21600"/>
                <a:gd name="T11" fmla="*/ 43195 w 431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1" name="Arc 15"/>
            <p:cNvSpPr>
              <a:spLocks/>
            </p:cNvSpPr>
            <p:nvPr/>
          </p:nvSpPr>
          <p:spPr bwMode="auto">
            <a:xfrm rot="-5400000">
              <a:off x="2161" y="2352"/>
              <a:ext cx="96" cy="96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2" name="Arc 16"/>
            <p:cNvSpPr>
              <a:spLocks/>
            </p:cNvSpPr>
            <p:nvPr/>
          </p:nvSpPr>
          <p:spPr bwMode="auto">
            <a:xfrm rot="-5400000">
              <a:off x="2017" y="2305"/>
              <a:ext cx="192" cy="96"/>
            </a:xfrm>
            <a:custGeom>
              <a:avLst/>
              <a:gdLst>
                <a:gd name="T0" fmla="*/ 0 w 43195"/>
                <a:gd name="T1" fmla="*/ 0 h 21600"/>
                <a:gd name="T2" fmla="*/ 0 w 43195"/>
                <a:gd name="T3" fmla="*/ 0 h 21600"/>
                <a:gd name="T4" fmla="*/ 0 w 43195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95"/>
                <a:gd name="T10" fmla="*/ 0 h 21600"/>
                <a:gd name="T11" fmla="*/ 43195 w 431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3" name="Arc 17"/>
            <p:cNvSpPr>
              <a:spLocks/>
            </p:cNvSpPr>
            <p:nvPr/>
          </p:nvSpPr>
          <p:spPr bwMode="auto">
            <a:xfrm rot="-5400000">
              <a:off x="2161" y="2256"/>
              <a:ext cx="96" cy="96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4" name="Arc 18"/>
            <p:cNvSpPr>
              <a:spLocks/>
            </p:cNvSpPr>
            <p:nvPr/>
          </p:nvSpPr>
          <p:spPr bwMode="auto">
            <a:xfrm rot="-5400000">
              <a:off x="2017" y="2209"/>
              <a:ext cx="192" cy="96"/>
            </a:xfrm>
            <a:custGeom>
              <a:avLst/>
              <a:gdLst>
                <a:gd name="T0" fmla="*/ 0 w 43195"/>
                <a:gd name="T1" fmla="*/ 0 h 21600"/>
                <a:gd name="T2" fmla="*/ 0 w 43195"/>
                <a:gd name="T3" fmla="*/ 0 h 21600"/>
                <a:gd name="T4" fmla="*/ 0 w 43195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95"/>
                <a:gd name="T10" fmla="*/ 0 h 21600"/>
                <a:gd name="T11" fmla="*/ 43195 w 431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5" name="Arc 19"/>
            <p:cNvSpPr>
              <a:spLocks/>
            </p:cNvSpPr>
            <p:nvPr/>
          </p:nvSpPr>
          <p:spPr bwMode="auto">
            <a:xfrm rot="-5400000">
              <a:off x="2161" y="2160"/>
              <a:ext cx="96" cy="96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6" name="Arc 20"/>
            <p:cNvSpPr>
              <a:spLocks/>
            </p:cNvSpPr>
            <p:nvPr/>
          </p:nvSpPr>
          <p:spPr bwMode="auto">
            <a:xfrm rot="-5400000">
              <a:off x="2017" y="2593"/>
              <a:ext cx="192" cy="96"/>
            </a:xfrm>
            <a:custGeom>
              <a:avLst/>
              <a:gdLst>
                <a:gd name="T0" fmla="*/ 0 w 43195"/>
                <a:gd name="T1" fmla="*/ 0 h 21600"/>
                <a:gd name="T2" fmla="*/ 0 w 43195"/>
                <a:gd name="T3" fmla="*/ 0 h 21600"/>
                <a:gd name="T4" fmla="*/ 0 w 43195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95"/>
                <a:gd name="T10" fmla="*/ 0 h 21600"/>
                <a:gd name="T11" fmla="*/ 43195 w 431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7" name="Arc 21"/>
            <p:cNvSpPr>
              <a:spLocks/>
            </p:cNvSpPr>
            <p:nvPr/>
          </p:nvSpPr>
          <p:spPr bwMode="auto">
            <a:xfrm rot="-5400000">
              <a:off x="2161" y="2544"/>
              <a:ext cx="96" cy="96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  <a:gd name="T9" fmla="*/ 0 w 43200"/>
                <a:gd name="T10" fmla="*/ 0 h 21600"/>
                <a:gd name="T11" fmla="*/ 43200 w 432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8" name="Arc 22"/>
            <p:cNvSpPr>
              <a:spLocks/>
            </p:cNvSpPr>
            <p:nvPr/>
          </p:nvSpPr>
          <p:spPr bwMode="auto">
            <a:xfrm rot="-5400000">
              <a:off x="2017" y="2113"/>
              <a:ext cx="192" cy="96"/>
            </a:xfrm>
            <a:custGeom>
              <a:avLst/>
              <a:gdLst>
                <a:gd name="T0" fmla="*/ 0 w 43195"/>
                <a:gd name="T1" fmla="*/ 0 h 21600"/>
                <a:gd name="T2" fmla="*/ 0 w 43195"/>
                <a:gd name="T3" fmla="*/ 0 h 21600"/>
                <a:gd name="T4" fmla="*/ 0 w 43195"/>
                <a:gd name="T5" fmla="*/ 0 h 21600"/>
                <a:gd name="T6" fmla="*/ 0 60000 65536"/>
                <a:gd name="T7" fmla="*/ 0 60000 65536"/>
                <a:gd name="T8" fmla="*/ 0 60000 65536"/>
                <a:gd name="T9" fmla="*/ 0 w 43195"/>
                <a:gd name="T10" fmla="*/ 0 h 21600"/>
                <a:gd name="T11" fmla="*/ 43195 w 4319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7" name="Right Arrow 166"/>
          <p:cNvSpPr/>
          <p:nvPr/>
        </p:nvSpPr>
        <p:spPr bwMode="auto">
          <a:xfrm rot="10800000">
            <a:off x="1187624" y="1772816"/>
            <a:ext cx="5184576" cy="2160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68" name="Text Box 41"/>
          <p:cNvSpPr txBox="1">
            <a:spLocks noChangeArrowheads="1"/>
          </p:cNvSpPr>
          <p:nvPr/>
        </p:nvSpPr>
        <p:spPr bwMode="auto">
          <a:xfrm>
            <a:off x="6689322" y="2464695"/>
            <a:ext cx="290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b="1" i="0" dirty="0" smtClean="0">
                <a:latin typeface="Comic Sans MS" pitchFamily="66" charset="0"/>
                <a:sym typeface="Symbol" pitchFamily="18" charset="2"/>
              </a:rPr>
              <a:t></a:t>
            </a:r>
            <a:endParaRPr lang="en-GB" sz="2000" b="1" i="0" baseline="30000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69" name="Line 39"/>
          <p:cNvSpPr>
            <a:spLocks noChangeShapeType="1"/>
          </p:cNvSpPr>
          <p:nvPr/>
        </p:nvSpPr>
        <p:spPr bwMode="auto">
          <a:xfrm rot="5400000">
            <a:off x="7097611" y="2813443"/>
            <a:ext cx="6477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0" name="Line 40"/>
          <p:cNvSpPr>
            <a:spLocks noChangeShapeType="1"/>
          </p:cNvSpPr>
          <p:nvPr/>
        </p:nvSpPr>
        <p:spPr bwMode="auto">
          <a:xfrm rot="4381740">
            <a:off x="7176192" y="3395263"/>
            <a:ext cx="649287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19" name="Group 42"/>
          <p:cNvGrpSpPr>
            <a:grpSpLocks/>
          </p:cNvGrpSpPr>
          <p:nvPr/>
        </p:nvGrpSpPr>
        <p:grpSpPr bwMode="auto">
          <a:xfrm rot="5400000">
            <a:off x="7105548" y="2822969"/>
            <a:ext cx="198437" cy="431800"/>
            <a:chOff x="2064" y="385"/>
            <a:chExt cx="193" cy="576"/>
          </a:xfrm>
        </p:grpSpPr>
        <p:grpSp>
          <p:nvGrpSpPr>
            <p:cNvPr id="20" name="Group 43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84" name="Arc 44"/>
              <p:cNvSpPr>
                <a:spLocks/>
              </p:cNvSpPr>
              <p:nvPr/>
            </p:nvSpPr>
            <p:spPr bwMode="auto">
              <a:xfrm rot="-5400000">
                <a:off x="2088" y="84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5" name="Arc 45"/>
              <p:cNvSpPr>
                <a:spLocks/>
              </p:cNvSpPr>
              <p:nvPr/>
            </p:nvSpPr>
            <p:spPr bwMode="auto">
              <a:xfrm rot="-5400000">
                <a:off x="2089" y="889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6" name="Arc 46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9" name="Arc 47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48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80" name="Arc 49"/>
              <p:cNvSpPr>
                <a:spLocks/>
              </p:cNvSpPr>
              <p:nvPr/>
            </p:nvSpPr>
            <p:spPr bwMode="auto">
              <a:xfrm rot="-5400000">
                <a:off x="2088" y="64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Arc 50"/>
              <p:cNvSpPr>
                <a:spLocks/>
              </p:cNvSpPr>
              <p:nvPr/>
            </p:nvSpPr>
            <p:spPr bwMode="auto">
              <a:xfrm rot="-5400000">
                <a:off x="2089" y="697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" name="Arc 51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3" name="Arc 52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2" name="Group 53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76" name="Arc 54"/>
              <p:cNvSpPr>
                <a:spLocks/>
              </p:cNvSpPr>
              <p:nvPr/>
            </p:nvSpPr>
            <p:spPr bwMode="auto">
              <a:xfrm rot="-5400000">
                <a:off x="2088" y="457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Arc 55"/>
              <p:cNvSpPr>
                <a:spLocks/>
              </p:cNvSpPr>
              <p:nvPr/>
            </p:nvSpPr>
            <p:spPr bwMode="auto">
              <a:xfrm rot="-5400000">
                <a:off x="2089" y="50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Arc 56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Arc 57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3" name="Group 58"/>
          <p:cNvGrpSpPr>
            <a:grpSpLocks/>
          </p:cNvGrpSpPr>
          <p:nvPr/>
        </p:nvGrpSpPr>
        <p:grpSpPr bwMode="auto">
          <a:xfrm rot="5400000">
            <a:off x="6673748" y="2822969"/>
            <a:ext cx="198437" cy="431800"/>
            <a:chOff x="2064" y="385"/>
            <a:chExt cx="193" cy="576"/>
          </a:xfrm>
        </p:grpSpPr>
        <p:grpSp>
          <p:nvGrpSpPr>
            <p:cNvPr id="24" name="Group 59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212" name="Arc 60"/>
              <p:cNvSpPr>
                <a:spLocks/>
              </p:cNvSpPr>
              <p:nvPr/>
            </p:nvSpPr>
            <p:spPr bwMode="auto">
              <a:xfrm rot="-5400000">
                <a:off x="2088" y="84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Arc 61"/>
              <p:cNvSpPr>
                <a:spLocks/>
              </p:cNvSpPr>
              <p:nvPr/>
            </p:nvSpPr>
            <p:spPr bwMode="auto">
              <a:xfrm rot="-5400000">
                <a:off x="2089" y="889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4" name="Arc 62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5" name="Arc 63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64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208" name="Arc 65"/>
              <p:cNvSpPr>
                <a:spLocks/>
              </p:cNvSpPr>
              <p:nvPr/>
            </p:nvSpPr>
            <p:spPr bwMode="auto">
              <a:xfrm rot="-5400000">
                <a:off x="2088" y="64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9" name="Arc 66"/>
              <p:cNvSpPr>
                <a:spLocks/>
              </p:cNvSpPr>
              <p:nvPr/>
            </p:nvSpPr>
            <p:spPr bwMode="auto">
              <a:xfrm rot="-5400000">
                <a:off x="2089" y="697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Arc 67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1" name="Arc 68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6" name="Group 69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204" name="Arc 70"/>
              <p:cNvSpPr>
                <a:spLocks/>
              </p:cNvSpPr>
              <p:nvPr/>
            </p:nvSpPr>
            <p:spPr bwMode="auto">
              <a:xfrm rot="-5400000">
                <a:off x="2088" y="457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Arc 71"/>
              <p:cNvSpPr>
                <a:spLocks/>
              </p:cNvSpPr>
              <p:nvPr/>
            </p:nvSpPr>
            <p:spPr bwMode="auto">
              <a:xfrm rot="-5400000">
                <a:off x="2089" y="505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" name="Arc 72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T0" fmla="*/ 0 w 21600"/>
                  <a:gd name="T1" fmla="*/ 0 h 21595"/>
                  <a:gd name="T2" fmla="*/ 0 w 21600"/>
                  <a:gd name="T3" fmla="*/ 0 h 21595"/>
                  <a:gd name="T4" fmla="*/ 0 w 21600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5"/>
                  <a:gd name="T11" fmla="*/ 21600 w 21600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Arc 73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16" name="Line 74"/>
          <p:cNvSpPr>
            <a:spLocks noChangeShapeType="1"/>
          </p:cNvSpPr>
          <p:nvPr/>
        </p:nvSpPr>
        <p:spPr bwMode="auto">
          <a:xfrm rot="-5400000">
            <a:off x="6263580" y="3318268"/>
            <a:ext cx="6477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17" name="Line 155"/>
          <p:cNvSpPr>
            <a:spLocks noChangeShapeType="1"/>
          </p:cNvSpPr>
          <p:nvPr/>
        </p:nvSpPr>
        <p:spPr bwMode="auto">
          <a:xfrm rot="-6418260">
            <a:off x="6150667" y="2661838"/>
            <a:ext cx="649287" cy="17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0" name="Text Box 156"/>
          <p:cNvSpPr txBox="1">
            <a:spLocks noChangeArrowheads="1"/>
          </p:cNvSpPr>
          <p:nvPr/>
        </p:nvSpPr>
        <p:spPr bwMode="auto">
          <a:xfrm>
            <a:off x="5204893" y="4417948"/>
            <a:ext cx="11673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i="0" u="sng" dirty="0" err="1" smtClean="0">
                <a:solidFill>
                  <a:srgbClr val="FF3300"/>
                </a:solidFill>
                <a:latin typeface="Comic Sans MS" pitchFamily="66" charset="0"/>
              </a:rPr>
              <a:t>pQCD</a:t>
            </a:r>
            <a:endParaRPr lang="en-GB" sz="2800" i="0" u="sng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221" name="Line 198"/>
          <p:cNvSpPr>
            <a:spLocks noChangeShapeType="1"/>
          </p:cNvSpPr>
          <p:nvPr/>
        </p:nvSpPr>
        <p:spPr bwMode="auto">
          <a:xfrm flipH="1">
            <a:off x="5292080" y="4869160"/>
            <a:ext cx="0" cy="144016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222" name="Picture 3" descr="scale_of_structure_of_matter"/>
          <p:cNvPicPr>
            <a:picLocks noChangeAspect="1" noChangeArrowheads="1"/>
          </p:cNvPicPr>
          <p:nvPr/>
        </p:nvPicPr>
        <p:blipFill>
          <a:blip r:embed="rId4" cstate="print"/>
          <a:srcRect l="26945" t="48128" r="12486" b="32717"/>
          <a:stretch>
            <a:fillRect/>
          </a:stretch>
        </p:blipFill>
        <p:spPr bwMode="auto">
          <a:xfrm>
            <a:off x="5580112" y="5157192"/>
            <a:ext cx="1296144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" name="Right Arrow 224"/>
          <p:cNvSpPr/>
          <p:nvPr/>
        </p:nvSpPr>
        <p:spPr bwMode="auto">
          <a:xfrm rot="10800000">
            <a:off x="2339752" y="4509120"/>
            <a:ext cx="648071" cy="2160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pic>
        <p:nvPicPr>
          <p:cNvPr id="22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5171" y="2420888"/>
            <a:ext cx="4378829" cy="315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7" name="Text Box 197"/>
          <p:cNvSpPr txBox="1">
            <a:spLocks noChangeArrowheads="1"/>
          </p:cNvSpPr>
          <p:nvPr/>
        </p:nvSpPr>
        <p:spPr bwMode="auto">
          <a:xfrm>
            <a:off x="5148064" y="5445224"/>
            <a:ext cx="2736304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quantum c</a:t>
            </a:r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  <a:cs typeface="+mn-cs"/>
              </a:rPr>
              <a:t>oherence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?</a:t>
            </a:r>
          </a:p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(</a:t>
            </a:r>
            <a:r>
              <a:rPr lang="en-GB" sz="2000" dirty="0" err="1" smtClean="0">
                <a:solidFill>
                  <a:schemeClr val="tx1"/>
                </a:solidFill>
              </a:rPr>
              <a:t>Fröhlich</a:t>
            </a:r>
            <a:r>
              <a:rPr lang="en-GB" sz="2000" dirty="0" smtClean="0">
                <a:solidFill>
                  <a:schemeClr val="tx1"/>
                </a:solidFill>
              </a:rPr>
              <a:t> 1970)</a:t>
            </a:r>
            <a:endParaRPr lang="en-GB" sz="2000" dirty="0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230" name="Picture 168"/>
          <p:cNvPicPr>
            <a:picLocks noChangeAspect="1" noChangeArrowheads="1"/>
          </p:cNvPicPr>
          <p:nvPr/>
        </p:nvPicPr>
        <p:blipFill>
          <a:blip r:embed="rId3" cstate="print"/>
          <a:srcRect t="5493" b="18182"/>
          <a:stretch>
            <a:fillRect/>
          </a:stretch>
        </p:blipFill>
        <p:spPr bwMode="auto">
          <a:xfrm>
            <a:off x="-71438" y="6373813"/>
            <a:ext cx="8820151" cy="1539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31" name="Text Box 169"/>
          <p:cNvSpPr txBox="1">
            <a:spLocks noChangeArrowheads="1"/>
          </p:cNvSpPr>
          <p:nvPr/>
        </p:nvSpPr>
        <p:spPr bwMode="auto">
          <a:xfrm>
            <a:off x="5329027" y="6518275"/>
            <a:ext cx="708025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-15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2" name="Text Box 170"/>
          <p:cNvSpPr txBox="1">
            <a:spLocks noChangeArrowheads="1"/>
          </p:cNvSpPr>
          <p:nvPr/>
        </p:nvSpPr>
        <p:spPr bwMode="auto">
          <a:xfrm>
            <a:off x="4105275" y="6518275"/>
            <a:ext cx="708025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-20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3" name="Text Box 171"/>
          <p:cNvSpPr txBox="1">
            <a:spLocks noChangeArrowheads="1"/>
          </p:cNvSpPr>
          <p:nvPr/>
        </p:nvSpPr>
        <p:spPr bwMode="auto">
          <a:xfrm>
            <a:off x="3024188" y="6518275"/>
            <a:ext cx="708025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-25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4" name="Text Box 172"/>
          <p:cNvSpPr txBox="1">
            <a:spLocks noChangeArrowheads="1"/>
          </p:cNvSpPr>
          <p:nvPr/>
        </p:nvSpPr>
        <p:spPr bwMode="auto">
          <a:xfrm>
            <a:off x="1955800" y="6518275"/>
            <a:ext cx="708025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-30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5" name="Text Box 173"/>
          <p:cNvSpPr txBox="1">
            <a:spLocks noChangeArrowheads="1"/>
          </p:cNvSpPr>
          <p:nvPr/>
        </p:nvSpPr>
        <p:spPr bwMode="auto">
          <a:xfrm>
            <a:off x="947738" y="6518275"/>
            <a:ext cx="708025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-35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6" name="Text Box 174"/>
          <p:cNvSpPr txBox="1">
            <a:spLocks noChangeArrowheads="1"/>
          </p:cNvSpPr>
          <p:nvPr/>
        </p:nvSpPr>
        <p:spPr bwMode="auto">
          <a:xfrm>
            <a:off x="6205538" y="6518275"/>
            <a:ext cx="708025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-10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7" name="Text Box 175"/>
          <p:cNvSpPr txBox="1">
            <a:spLocks noChangeArrowheads="1"/>
          </p:cNvSpPr>
          <p:nvPr/>
        </p:nvSpPr>
        <p:spPr bwMode="auto">
          <a:xfrm>
            <a:off x="7234238" y="6518275"/>
            <a:ext cx="614362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-5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8" name="Text Box 176"/>
          <p:cNvSpPr txBox="1">
            <a:spLocks noChangeArrowheads="1"/>
          </p:cNvSpPr>
          <p:nvPr/>
        </p:nvSpPr>
        <p:spPr bwMode="auto">
          <a:xfrm>
            <a:off x="8424863" y="6518275"/>
            <a:ext cx="287337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39" name="Text Box 177"/>
          <p:cNvSpPr txBox="1">
            <a:spLocks noChangeArrowheads="1"/>
          </p:cNvSpPr>
          <p:nvPr/>
        </p:nvSpPr>
        <p:spPr bwMode="auto">
          <a:xfrm>
            <a:off x="8748713" y="6518275"/>
            <a:ext cx="361950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m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40" name="Text Box 178"/>
          <p:cNvSpPr txBox="1">
            <a:spLocks noChangeArrowheads="1"/>
          </p:cNvSpPr>
          <p:nvPr/>
        </p:nvSpPr>
        <p:spPr bwMode="auto">
          <a:xfrm>
            <a:off x="-96838" y="6511925"/>
            <a:ext cx="708026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-40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41" name="Text Box 189"/>
          <p:cNvSpPr txBox="1">
            <a:spLocks noChangeArrowheads="1"/>
          </p:cNvSpPr>
          <p:nvPr/>
        </p:nvSpPr>
        <p:spPr bwMode="auto">
          <a:xfrm>
            <a:off x="-107950" y="6453188"/>
            <a:ext cx="8789988" cy="3667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10</a:t>
            </a:r>
            <a:r>
              <a:rPr lang="en-GB" sz="1800" b="1" i="0" baseline="30000">
                <a:latin typeface="Comic Sans MS" pitchFamily="66" charset="0"/>
              </a:rPr>
              <a:t>24</a:t>
            </a:r>
            <a:r>
              <a:rPr lang="en-GB" sz="1800" i="0">
                <a:latin typeface="Comic Sans MS" pitchFamily="66" charset="0"/>
              </a:rPr>
              <a:t>         10</a:t>
            </a:r>
            <a:r>
              <a:rPr lang="en-GB" sz="1800" b="1" i="0" baseline="30000">
                <a:latin typeface="Comic Sans MS" pitchFamily="66" charset="0"/>
              </a:rPr>
              <a:t>19</a:t>
            </a:r>
            <a:r>
              <a:rPr lang="en-GB" sz="1800" i="0">
                <a:latin typeface="Comic Sans MS" pitchFamily="66" charset="0"/>
              </a:rPr>
              <a:t>         10</a:t>
            </a:r>
            <a:r>
              <a:rPr lang="en-GB" sz="1800" b="1" i="0" baseline="30000">
                <a:latin typeface="Comic Sans MS" pitchFamily="66" charset="0"/>
              </a:rPr>
              <a:t>14</a:t>
            </a:r>
            <a:r>
              <a:rPr lang="en-GB" sz="1800" i="0">
                <a:latin typeface="Comic Sans MS" pitchFamily="66" charset="0"/>
              </a:rPr>
              <a:t>         10</a:t>
            </a:r>
            <a:r>
              <a:rPr lang="en-GB" sz="1800" b="1" i="0" baseline="30000">
                <a:latin typeface="Comic Sans MS" pitchFamily="66" charset="0"/>
              </a:rPr>
              <a:t>9</a:t>
            </a:r>
            <a:r>
              <a:rPr lang="en-GB" sz="1800" i="0">
                <a:latin typeface="Comic Sans MS" pitchFamily="66" charset="0"/>
              </a:rPr>
              <a:t>          10</a:t>
            </a:r>
            <a:r>
              <a:rPr lang="en-GB" sz="1800" b="1" i="0" baseline="30000">
                <a:latin typeface="Comic Sans MS" pitchFamily="66" charset="0"/>
              </a:rPr>
              <a:t>4</a:t>
            </a:r>
            <a:r>
              <a:rPr lang="en-GB" sz="1800" i="0">
                <a:latin typeface="Comic Sans MS" pitchFamily="66" charset="0"/>
              </a:rPr>
              <a:t> GeV   100 MeV     1 KeV     mom</a:t>
            </a:r>
            <a:r>
              <a:rPr lang="en-GB" sz="1800" b="1" i="0" u="sng" baseline="30000">
                <a:latin typeface="Comic Sans MS" pitchFamily="66" charset="0"/>
              </a:rPr>
              <a:t>m</a:t>
            </a:r>
            <a:r>
              <a:rPr lang="en-GB" sz="1800" i="0">
                <a:latin typeface="Comic Sans MS" pitchFamily="66" charset="0"/>
              </a:rPr>
              <a:t> xfer 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226" name="Text Box 197"/>
          <p:cNvSpPr txBox="1">
            <a:spLocks noChangeArrowheads="1"/>
          </p:cNvSpPr>
          <p:nvPr/>
        </p:nvSpPr>
        <p:spPr bwMode="auto">
          <a:xfrm>
            <a:off x="4211960" y="4869160"/>
            <a:ext cx="936104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  <a:cs typeface="+mn-cs"/>
              </a:rPr>
              <a:t>Fermi</a:t>
            </a:r>
            <a:endParaRPr lang="en-GB" sz="2000" b="1" dirty="0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42" name="Text Box 197"/>
          <p:cNvSpPr txBox="1">
            <a:spLocks noChangeArrowheads="1"/>
          </p:cNvSpPr>
          <p:nvPr/>
        </p:nvSpPr>
        <p:spPr bwMode="auto">
          <a:xfrm>
            <a:off x="4283968" y="4901098"/>
            <a:ext cx="944488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  <a:cs typeface="+mn-cs"/>
                <a:sym typeface="Symbol"/>
              </a:rPr>
              <a:t></a:t>
            </a:r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  <a:cs typeface="+mn-cs"/>
              </a:rPr>
              <a:t>LHC</a:t>
            </a:r>
            <a:endParaRPr lang="en-GB" sz="2000" b="1" dirty="0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43" name="Text Box 197"/>
          <p:cNvSpPr txBox="1">
            <a:spLocks noChangeArrowheads="1"/>
          </p:cNvSpPr>
          <p:nvPr/>
        </p:nvSpPr>
        <p:spPr bwMode="auto">
          <a:xfrm>
            <a:off x="5076056" y="2721023"/>
            <a:ext cx="18722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ALICE ERLP </a:t>
            </a:r>
            <a:r>
              <a:rPr lang="en-GB" sz="2000" b="1" dirty="0" err="1" smtClean="0">
                <a:solidFill>
                  <a:schemeClr val="bg1"/>
                </a:solidFill>
              </a:rPr>
              <a:t>THz+SNOM</a:t>
            </a:r>
            <a:r>
              <a:rPr lang="en-GB" sz="2000" b="1" dirty="0" smtClean="0">
                <a:solidFill>
                  <a:schemeClr val="bg1"/>
                </a:solidFill>
              </a:rPr>
              <a:t> CI </a:t>
            </a:r>
            <a:r>
              <a:rPr lang="en-GB" sz="2000" b="1" dirty="0" smtClean="0">
                <a:solidFill>
                  <a:schemeClr val="bg1"/>
                </a:solidFill>
                <a:latin typeface="Comic Sans MS" pitchFamily="66" charset="0"/>
                <a:cs typeface="+mn-cs"/>
              </a:rPr>
              <a:t>Nov 2011</a:t>
            </a:r>
            <a:endParaRPr lang="en-GB" sz="2000" b="1" dirty="0">
              <a:solidFill>
                <a:schemeClr val="bg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244" name="Text Box 156"/>
          <p:cNvSpPr txBox="1">
            <a:spLocks noChangeArrowheads="1"/>
          </p:cNvSpPr>
          <p:nvPr/>
        </p:nvSpPr>
        <p:spPr bwMode="auto">
          <a:xfrm>
            <a:off x="7740352" y="5354052"/>
            <a:ext cx="1269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sz="2800" dirty="0" smtClean="0">
                <a:solidFill>
                  <a:srgbClr val="FF3300"/>
                </a:solidFill>
              </a:rPr>
              <a:t>strong</a:t>
            </a:r>
            <a:endParaRPr lang="en-GB" sz="2800" i="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pic>
        <p:nvPicPr>
          <p:cNvPr id="245" name="Picture 17" descr="40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l="24171" t="52762" r="57375" b="7095"/>
          <a:stretch>
            <a:fillRect/>
          </a:stretch>
        </p:blipFill>
        <p:spPr bwMode="auto">
          <a:xfrm>
            <a:off x="7956376" y="2780928"/>
            <a:ext cx="1089534" cy="3199302"/>
          </a:xfrm>
          <a:noFill/>
          <a:ln>
            <a:miter lim="800000"/>
            <a:headEnd/>
            <a:tailEnd/>
          </a:ln>
        </p:spPr>
      </p:pic>
      <p:sp>
        <p:nvSpPr>
          <p:cNvPr id="219" name="Rectangle 165"/>
          <p:cNvSpPr>
            <a:spLocks noChangeArrowheads="1"/>
          </p:cNvSpPr>
          <p:nvPr/>
        </p:nvSpPr>
        <p:spPr bwMode="auto">
          <a:xfrm>
            <a:off x="4428529" y="980529"/>
            <a:ext cx="4103911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GB" sz="2800" i="0" dirty="0" smtClean="0">
                <a:solidFill>
                  <a:schemeClr val="tx1"/>
                </a:solidFill>
                <a:latin typeface="Comic Sans MS" pitchFamily="66" charset="0"/>
                <a:sym typeface="Symbol"/>
              </a:rPr>
              <a:t>… modestly</a:t>
            </a:r>
            <a:endParaRPr lang="en-US" sz="2800" i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23" name="Line 3"/>
          <p:cNvSpPr>
            <a:spLocks noChangeShapeType="1"/>
          </p:cNvSpPr>
          <p:nvPr/>
        </p:nvSpPr>
        <p:spPr bwMode="auto">
          <a:xfrm rot="5400000" flipH="1" flipV="1">
            <a:off x="4621072" y="5733070"/>
            <a:ext cx="372" cy="4320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29" name="Line 4"/>
          <p:cNvSpPr>
            <a:spLocks noChangeShapeType="1"/>
          </p:cNvSpPr>
          <p:nvPr/>
        </p:nvSpPr>
        <p:spPr bwMode="auto">
          <a:xfrm rot="4381740" flipV="1">
            <a:off x="4770021" y="5826005"/>
            <a:ext cx="367026" cy="4625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7" name="Line 4"/>
          <p:cNvSpPr>
            <a:spLocks noChangeShapeType="1"/>
          </p:cNvSpPr>
          <p:nvPr/>
        </p:nvSpPr>
        <p:spPr bwMode="auto">
          <a:xfrm rot="4381740" flipH="1" flipV="1">
            <a:off x="5002011" y="5578508"/>
            <a:ext cx="53332" cy="53451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48" name="Text Box 41"/>
          <p:cNvSpPr txBox="1">
            <a:spLocks noChangeArrowheads="1"/>
          </p:cNvSpPr>
          <p:nvPr/>
        </p:nvSpPr>
        <p:spPr bwMode="auto">
          <a:xfrm>
            <a:off x="4370488" y="5549170"/>
            <a:ext cx="4667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i="1" dirty="0" smtClean="0">
                <a:latin typeface="Comic Sans MS" pitchFamily="66" charset="0"/>
                <a:sym typeface="Symbol" pitchFamily="18" charset="2"/>
              </a:rPr>
              <a:t>Z</a:t>
            </a:r>
            <a:r>
              <a:rPr lang="en-GB" sz="2000" b="1" i="0" baseline="30000" dirty="0" smtClean="0">
                <a:latin typeface="Comic Sans MS" pitchFamily="66" charset="0"/>
                <a:sym typeface="Symbol" pitchFamily="18" charset="2"/>
              </a:rPr>
              <a:t>0</a:t>
            </a:r>
            <a:endParaRPr lang="en-GB" sz="2000" b="1" i="0" baseline="30000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49" name="Text Box 41"/>
          <p:cNvSpPr txBox="1">
            <a:spLocks noChangeArrowheads="1"/>
          </p:cNvSpPr>
          <p:nvPr/>
        </p:nvSpPr>
        <p:spPr bwMode="auto">
          <a:xfrm>
            <a:off x="4798836" y="5445224"/>
            <a:ext cx="3818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000" i="1" dirty="0" smtClean="0">
                <a:latin typeface="Comic Sans MS" pitchFamily="66" charset="0"/>
                <a:sym typeface="Symbol" pitchFamily="18" charset="2"/>
              </a:rPr>
              <a:t>H</a:t>
            </a:r>
            <a:endParaRPr lang="en-GB" sz="2000" b="1" i="0" baseline="30000" dirty="0">
              <a:solidFill>
                <a:srgbClr val="FF0000"/>
              </a:solidFill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2000"/>
                                        <p:tgtEl>
                                          <p:spTgt spid="3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000"/>
                                        <p:tgtEl>
                                          <p:spTgt spid="3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360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000"/>
                                        <p:tgtEl>
                                          <p:spTgt spid="36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360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000"/>
                                        <p:tgtEl>
                                          <p:spTgt spid="360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36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36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360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0"/>
                                        <p:tgtEl>
                                          <p:spTgt spid="360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000"/>
                                        <p:tgtEl>
                                          <p:spTgt spid="360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2000"/>
                                        <p:tgtEl>
                                          <p:spTgt spid="36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36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2000"/>
                                        <p:tgtEl>
                                          <p:spTgt spid="539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2000"/>
                                        <p:tgtEl>
                                          <p:spTgt spid="360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2000"/>
                                        <p:tgtEl>
                                          <p:spTgt spid="360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2000"/>
                                        <p:tgtEl>
                                          <p:spTgt spid="360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2000"/>
                                        <p:tgtEl>
                                          <p:spTgt spid="360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2000"/>
                                        <p:tgtEl>
                                          <p:spTgt spid="360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9" dur="2000"/>
                                        <p:tgtEl>
                                          <p:spTgt spid="36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2000"/>
                                        <p:tgtEl>
                                          <p:spTgt spid="36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2000"/>
                                        <p:tgtEl>
                                          <p:spTgt spid="36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2000"/>
                                        <p:tgtEl>
                                          <p:spTgt spid="36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2000"/>
                                        <p:tgtEl>
                                          <p:spTgt spid="360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2000"/>
                                        <p:tgtEl>
                                          <p:spTgt spid="360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7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1000"/>
                                        <p:tgtEl>
                                          <p:spTgt spid="360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2000"/>
                                        <p:tgtEl>
                                          <p:spTgt spid="53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2000"/>
                                        <p:tgtEl>
                                          <p:spTgt spid="36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5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8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539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1" dur="1000"/>
                                        <p:tgtEl>
                                          <p:spTgt spid="539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5" dur="2000"/>
                                        <p:tgtEl>
                                          <p:spTgt spid="36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8" dur="2000"/>
                                        <p:tgtEl>
                                          <p:spTgt spid="539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1" dur="2000"/>
                                        <p:tgtEl>
                                          <p:spTgt spid="53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4" dur="2000"/>
                                        <p:tgtEl>
                                          <p:spTgt spid="53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7" dur="2000"/>
                                        <p:tgtEl>
                                          <p:spTgt spid="36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0.04722 0.00532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3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3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2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2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4" grpId="1" animBg="1"/>
      <p:bldP spid="218" grpId="0" animBg="1"/>
      <p:bldP spid="539843" grpId="0" animBg="1"/>
      <p:bldP spid="539845" grpId="0" animBg="1"/>
      <p:bldP spid="539845" grpId="1" animBg="1"/>
      <p:bldP spid="360450" grpId="0"/>
      <p:bldP spid="360452" grpId="0" animBg="1"/>
      <p:bldP spid="360453" grpId="0" animBg="1"/>
      <p:bldP spid="360454" grpId="0"/>
      <p:bldP spid="360457" grpId="0" animBg="1"/>
      <p:bldP spid="360458" grpId="0" animBg="1"/>
      <p:bldP spid="360459" grpId="0" animBg="1"/>
      <p:bldP spid="360460" grpId="0"/>
      <p:bldP spid="360463" grpId="0" animBg="1"/>
      <p:bldP spid="360464" grpId="0" animBg="1"/>
      <p:bldP spid="360465" grpId="0" animBg="1"/>
      <p:bldP spid="360466" grpId="0"/>
      <p:bldP spid="360469" grpId="0" animBg="1"/>
      <p:bldP spid="360470" grpId="0" animBg="1"/>
      <p:bldP spid="360471" grpId="0" animBg="1"/>
      <p:bldP spid="360472" grpId="0"/>
      <p:bldP spid="360475" grpId="0" animBg="1"/>
      <p:bldP spid="360476" grpId="0" animBg="1"/>
      <p:bldP spid="360477" grpId="0"/>
      <p:bldP spid="360478" grpId="0" animBg="1"/>
      <p:bldP spid="360479" grpId="0" animBg="1"/>
      <p:bldP spid="360480" grpId="0" animBg="1"/>
      <p:bldP spid="360481" grpId="0"/>
      <p:bldP spid="360482" grpId="0"/>
      <p:bldP spid="360483" grpId="0"/>
      <p:bldP spid="539808" grpId="0" animBg="1"/>
      <p:bldP spid="539809" grpId="0" animBg="1"/>
      <p:bldP spid="360487" grpId="0"/>
      <p:bldP spid="539812" grpId="0" animBg="1"/>
      <p:bldP spid="539814" grpId="0" animBg="1"/>
      <p:bldP spid="167" grpId="0" animBg="1"/>
      <p:bldP spid="168" grpId="0"/>
      <p:bldP spid="169" grpId="0" animBg="1"/>
      <p:bldP spid="170" grpId="0" animBg="1"/>
      <p:bldP spid="216" grpId="0" animBg="1"/>
      <p:bldP spid="217" grpId="0" animBg="1"/>
      <p:bldP spid="220" grpId="0"/>
      <p:bldP spid="221" grpId="0" animBg="1"/>
      <p:bldP spid="225" grpId="0" animBg="1"/>
      <p:bldP spid="227" grpId="0" animBg="1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26" grpId="0" animBg="1"/>
      <p:bldP spid="226" grpId="1" animBg="1"/>
      <p:bldP spid="242" grpId="0" animBg="1"/>
      <p:bldP spid="243" grpId="0"/>
      <p:bldP spid="244" grpId="0"/>
      <p:bldP spid="244" grpId="1"/>
      <p:bldP spid="219" grpId="0"/>
      <p:bldP spid="223" grpId="0" animBg="1"/>
      <p:bldP spid="229" grpId="0" animBg="1"/>
      <p:bldP spid="247" grpId="0" animBg="1"/>
      <p:bldP spid="248" grpId="0"/>
      <p:bldP spid="2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4042" name="Picture 26"/>
          <p:cNvPicPr>
            <a:picLocks noChangeAspect="1" noChangeArrowheads="1"/>
          </p:cNvPicPr>
          <p:nvPr/>
        </p:nvPicPr>
        <p:blipFill>
          <a:blip r:embed="rId2" cstate="print"/>
          <a:srcRect l="24985" r="65155"/>
          <a:stretch>
            <a:fillRect/>
          </a:stretch>
        </p:blipFill>
        <p:spPr bwMode="auto">
          <a:xfrm>
            <a:off x="8029352" y="1052736"/>
            <a:ext cx="969962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94044" name="Text Box 28"/>
          <p:cNvSpPr txBox="1">
            <a:spLocks noChangeArrowheads="1"/>
          </p:cNvSpPr>
          <p:nvPr/>
        </p:nvSpPr>
        <p:spPr bwMode="auto">
          <a:xfrm>
            <a:off x="8182991" y="1555973"/>
            <a:ext cx="92551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i="1" dirty="0" err="1">
                <a:solidFill>
                  <a:schemeClr val="tx1"/>
                </a:solidFill>
              </a:rPr>
              <a:t>M</a:t>
            </a:r>
            <a:r>
              <a:rPr lang="en-GB" sz="2800" b="1" i="0" baseline="-25000" dirty="0" err="1">
                <a:solidFill>
                  <a:schemeClr val="tx1"/>
                </a:solidFill>
              </a:rPr>
              <a:t>new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94023" name="Text Box 7"/>
          <p:cNvSpPr txBox="1">
            <a:spLocks noChangeArrowheads="1"/>
          </p:cNvSpPr>
          <p:nvPr/>
        </p:nvSpPr>
        <p:spPr bwMode="auto">
          <a:xfrm>
            <a:off x="179512" y="5085184"/>
            <a:ext cx="835292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3200" b="1" i="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en-GB" sz="2800" i="0" dirty="0" err="1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eg</a:t>
            </a:r>
            <a:r>
              <a:rPr lang="en-GB" sz="2800" i="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it-IT" sz="2800" i="1" dirty="0" smtClean="0">
                <a:solidFill>
                  <a:schemeClr val="tx1"/>
                </a:solidFill>
              </a:rPr>
              <a:t>K</a:t>
            </a:r>
            <a:r>
              <a:rPr lang="it-IT" sz="2800" baseline="30000" dirty="0" smtClean="0">
                <a:solidFill>
                  <a:schemeClr val="tx1"/>
                </a:solidFill>
              </a:rPr>
              <a:t>+</a:t>
            </a:r>
            <a:r>
              <a:rPr lang="it-IT" sz="2800" dirty="0" smtClean="0">
                <a:solidFill>
                  <a:schemeClr val="tx1"/>
                </a:solidFill>
                <a:cs typeface="Arial" pitchFamily="34" charset="0"/>
              </a:rPr>
              <a:t>→</a:t>
            </a:r>
            <a:r>
              <a:rPr lang="it-IT" sz="2800" i="1" dirty="0" smtClean="0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it-IT" sz="2800" baseline="30000" dirty="0" smtClean="0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+</a:t>
            </a:r>
            <a:r>
              <a:rPr lang="it-IT" sz="2800" i="1" dirty="0" smtClean="0">
                <a:solidFill>
                  <a:schemeClr val="tx1"/>
                </a:solidFill>
                <a:latin typeface="Symbol" pitchFamily="18" charset="2"/>
                <a:cs typeface="Arial" pitchFamily="34" charset="0"/>
              </a:rPr>
              <a:t>nn</a:t>
            </a:r>
            <a:r>
              <a:rPr lang="it-IT" sz="2400" dirty="0" smtClean="0">
                <a:solidFill>
                  <a:schemeClr val="tx1"/>
                </a:solidFill>
              </a:rPr>
              <a:t>  </a:t>
            </a:r>
            <a:r>
              <a:rPr lang="it-IT" sz="2800" dirty="0" smtClean="0">
                <a:solidFill>
                  <a:schemeClr val="tx1"/>
                </a:solidFill>
              </a:rPr>
              <a:t>CERN NA62 </a:t>
            </a:r>
          </a:p>
          <a:p>
            <a:r>
              <a:rPr lang="it-IT" sz="2800" dirty="0" smtClean="0">
                <a:solidFill>
                  <a:schemeClr val="tx1"/>
                </a:solidFill>
              </a:rPr>
              <a:t>    rare </a:t>
            </a:r>
            <a:r>
              <a:rPr lang="it-IT" sz="2800" i="1" dirty="0" smtClean="0">
                <a:solidFill>
                  <a:schemeClr val="tx1"/>
                </a:solidFill>
              </a:rPr>
              <a:t>B</a:t>
            </a:r>
            <a:r>
              <a:rPr lang="it-IT" sz="2800" dirty="0" smtClean="0">
                <a:solidFill>
                  <a:schemeClr val="tx1"/>
                </a:solidFill>
              </a:rPr>
              <a:t> SuperBelle</a:t>
            </a:r>
          </a:p>
          <a:p>
            <a:r>
              <a:rPr lang="it-IT" sz="2400" i="0" dirty="0" smtClean="0">
                <a:solidFill>
                  <a:schemeClr val="tx1"/>
                </a:solidFill>
              </a:rPr>
              <a:t>   </a:t>
            </a:r>
            <a:r>
              <a:rPr lang="en-GB" sz="2800" i="0" dirty="0" smtClean="0">
                <a:solidFill>
                  <a:srgbClr val="FF3300"/>
                </a:solidFill>
              </a:rPr>
              <a:t>- </a:t>
            </a:r>
            <a:r>
              <a:rPr lang="en-GB" sz="2800" i="0" dirty="0">
                <a:solidFill>
                  <a:schemeClr val="tx1"/>
                </a:solidFill>
              </a:rPr>
              <a:t>BR sensitivity </a:t>
            </a:r>
            <a:r>
              <a:rPr lang="en-GB" sz="2800" i="0" dirty="0" smtClean="0">
                <a:solidFill>
                  <a:schemeClr val="tx1"/>
                </a:solidFill>
              </a:rPr>
              <a:t>10</a:t>
            </a:r>
            <a:r>
              <a:rPr lang="en-GB" sz="2800" b="1" i="0" baseline="30000" dirty="0" smtClean="0">
                <a:solidFill>
                  <a:schemeClr val="tx1"/>
                </a:solidFill>
              </a:rPr>
              <a:t>-11</a:t>
            </a:r>
            <a:r>
              <a:rPr lang="en-GB" sz="2800" b="1" i="0" dirty="0" smtClean="0">
                <a:solidFill>
                  <a:schemeClr val="tx1"/>
                </a:solidFill>
              </a:rPr>
              <a:t> </a:t>
            </a:r>
            <a:r>
              <a:rPr lang="en-GB" sz="2800" i="0" dirty="0" err="1" smtClean="0">
                <a:solidFill>
                  <a:schemeClr val="tx1"/>
                </a:solidFill>
              </a:rPr>
              <a:t>includingflavour</a:t>
            </a:r>
            <a:endParaRPr lang="en-GB" sz="2800" i="0" dirty="0"/>
          </a:p>
        </p:txBody>
      </p:sp>
      <p:sp>
        <p:nvSpPr>
          <p:cNvPr id="1494028" name="Text Box 12"/>
          <p:cNvSpPr txBox="1">
            <a:spLocks noChangeArrowheads="1"/>
          </p:cNvSpPr>
          <p:nvPr/>
        </p:nvSpPr>
        <p:spPr bwMode="auto">
          <a:xfrm>
            <a:off x="2293392" y="4869160"/>
            <a:ext cx="406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i="0" dirty="0">
                <a:solidFill>
                  <a:schemeClr val="tx1"/>
                </a:solidFill>
              </a:rPr>
              <a:t>_</a:t>
            </a:r>
            <a:endParaRPr lang="en-US" sz="2800" i="0" dirty="0">
              <a:solidFill>
                <a:schemeClr val="tx1"/>
              </a:solidFill>
            </a:endParaRPr>
          </a:p>
        </p:txBody>
      </p:sp>
      <p:sp>
        <p:nvSpPr>
          <p:cNvPr id="1494040" name="Text Box 24"/>
          <p:cNvSpPr txBox="1">
            <a:spLocks noChangeArrowheads="1"/>
          </p:cNvSpPr>
          <p:nvPr/>
        </p:nvSpPr>
        <p:spPr bwMode="auto">
          <a:xfrm>
            <a:off x="1095375" y="5251722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i="0"/>
          </a:p>
        </p:txBody>
      </p:sp>
      <p:pic>
        <p:nvPicPr>
          <p:cNvPr id="1494041" name="Picture 2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6683" r="81245"/>
          <a:stretch>
            <a:fillRect/>
          </a:stretch>
        </p:blipFill>
        <p:spPr bwMode="auto">
          <a:xfrm>
            <a:off x="6948264" y="1059086"/>
            <a:ext cx="1187450" cy="1595437"/>
          </a:xfrm>
          <a:noFill/>
          <a:ln>
            <a:miter lim="800000"/>
            <a:headEnd/>
            <a:tailEnd/>
          </a:ln>
        </p:spPr>
      </p:pic>
      <p:sp>
        <p:nvSpPr>
          <p:cNvPr id="1494054" name="Text Box 38"/>
          <p:cNvSpPr txBox="1">
            <a:spLocks noChangeArrowheads="1"/>
          </p:cNvSpPr>
          <p:nvPr/>
        </p:nvSpPr>
        <p:spPr bwMode="auto">
          <a:xfrm>
            <a:off x="107504" y="3092767"/>
            <a:ext cx="59766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4400" b="1" i="0" dirty="0">
                <a:solidFill>
                  <a:srgbClr val="FF6600"/>
                </a:solidFill>
              </a:rPr>
              <a:t>●</a:t>
            </a:r>
            <a:r>
              <a:rPr lang="en-GB" sz="2800" i="0" dirty="0">
                <a:solidFill>
                  <a:schemeClr val="tx1"/>
                </a:solidFill>
                <a:cs typeface="Times New Roman" pitchFamily="18" charset="0"/>
              </a:rPr>
              <a:t>universal coupling </a:t>
            </a:r>
            <a:r>
              <a:rPr lang="en-GB" sz="2800" b="1" i="0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  <a:p>
            <a:r>
              <a:rPr lang="en-GB" sz="2800" b="1" dirty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ru-RU" sz="2800" b="1" i="1" dirty="0">
                <a:solidFill>
                  <a:schemeClr val="tx1"/>
                </a:solidFill>
                <a:cs typeface="Times New Roman" pitchFamily="18" charset="0"/>
              </a:rPr>
              <a:t>Г</a:t>
            </a:r>
            <a:r>
              <a:rPr lang="en-GB" sz="2800" b="1" i="0" baseline="-25000" dirty="0">
                <a:solidFill>
                  <a:schemeClr val="tx1"/>
                </a:solidFill>
                <a:cs typeface="Times New Roman" pitchFamily="18" charset="0"/>
              </a:rPr>
              <a:t>new</a:t>
            </a:r>
            <a:r>
              <a:rPr lang="en-GB" sz="2800" i="0" dirty="0">
                <a:solidFill>
                  <a:schemeClr val="tx1"/>
                </a:solidFill>
                <a:cs typeface="Times New Roman" pitchFamily="18" charset="0"/>
              </a:rPr>
              <a:t>/ </a:t>
            </a:r>
            <a:r>
              <a:rPr lang="ru-RU" sz="2800" b="1" i="1" dirty="0" smtClean="0">
                <a:solidFill>
                  <a:schemeClr val="tx1"/>
                </a:solidFill>
                <a:cs typeface="Times New Roman" pitchFamily="18" charset="0"/>
              </a:rPr>
              <a:t>Г </a:t>
            </a:r>
            <a:r>
              <a:rPr lang="en-GB" sz="2800" b="1" i="0" baseline="-25000" dirty="0" smtClean="0">
                <a:solidFill>
                  <a:schemeClr val="tx1"/>
                </a:solidFill>
              </a:rPr>
              <a:t>EW</a:t>
            </a:r>
            <a:r>
              <a:rPr lang="en-GB" sz="2800" b="1" i="0" dirty="0" smtClean="0">
                <a:solidFill>
                  <a:schemeClr val="tx1"/>
                </a:solidFill>
              </a:rPr>
              <a:t> </a:t>
            </a:r>
            <a:r>
              <a:rPr lang="en-GB" sz="2800" i="0" dirty="0" smtClean="0">
                <a:solidFill>
                  <a:schemeClr val="tx1"/>
                </a:solidFill>
              </a:rPr>
              <a:t>~ BR ~ </a:t>
            </a:r>
            <a:r>
              <a:rPr lang="en-GB" sz="2800" i="0" dirty="0" smtClean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en-GB" sz="2800" i="1" dirty="0" err="1" smtClean="0">
                <a:solidFill>
                  <a:schemeClr val="tx1"/>
                </a:solidFill>
                <a:cs typeface="Times New Roman" pitchFamily="18" charset="0"/>
              </a:rPr>
              <a:t>M</a:t>
            </a:r>
            <a:r>
              <a:rPr lang="en-GB" sz="2800" b="1" i="0" baseline="-25000" dirty="0" err="1" smtClean="0">
                <a:solidFill>
                  <a:schemeClr val="tx1"/>
                </a:solidFill>
                <a:cs typeface="Times New Roman" pitchFamily="18" charset="0"/>
              </a:rPr>
              <a:t>new</a:t>
            </a:r>
            <a:r>
              <a:rPr lang="en-GB" sz="2800" i="0" dirty="0" smtClean="0">
                <a:solidFill>
                  <a:schemeClr val="tx1"/>
                </a:solidFill>
              </a:rPr>
              <a:t>/</a:t>
            </a:r>
            <a:r>
              <a:rPr lang="en-GB" sz="2800" i="1" dirty="0" smtClean="0">
                <a:solidFill>
                  <a:schemeClr val="tx1"/>
                </a:solidFill>
              </a:rPr>
              <a:t>M</a:t>
            </a:r>
            <a:r>
              <a:rPr lang="en-GB" sz="2800" b="1" i="0" baseline="-25000" dirty="0" smtClean="0">
                <a:solidFill>
                  <a:schemeClr val="tx1"/>
                </a:solidFill>
              </a:rPr>
              <a:t>EW</a:t>
            </a:r>
            <a:r>
              <a:rPr lang="en-GB" sz="2800" i="0" dirty="0" smtClean="0">
                <a:solidFill>
                  <a:schemeClr val="tx1"/>
                </a:solidFill>
              </a:rPr>
              <a:t>)</a:t>
            </a:r>
            <a:r>
              <a:rPr lang="en-GB" sz="2800" b="1" i="0" baseline="30000" dirty="0" smtClean="0">
                <a:solidFill>
                  <a:schemeClr val="tx1"/>
                </a:solidFill>
              </a:rPr>
              <a:t>-4</a:t>
            </a:r>
            <a:endParaRPr lang="ru-RU" sz="2800" b="1" i="0" baseline="30000" dirty="0">
              <a:solidFill>
                <a:schemeClr val="tx1"/>
              </a:solidFill>
            </a:endParaRPr>
          </a:p>
        </p:txBody>
      </p:sp>
      <p:sp>
        <p:nvSpPr>
          <p:cNvPr id="1494055" name="Text Box 39"/>
          <p:cNvSpPr txBox="1">
            <a:spLocks noChangeArrowheads="1"/>
          </p:cNvSpPr>
          <p:nvPr/>
        </p:nvSpPr>
        <p:spPr bwMode="auto">
          <a:xfrm>
            <a:off x="3131220" y="4330883"/>
            <a:ext cx="259290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i="1" dirty="0" smtClean="0">
                <a:solidFill>
                  <a:schemeClr val="tx1"/>
                </a:solidFill>
              </a:rPr>
              <a:t>M</a:t>
            </a:r>
            <a:r>
              <a:rPr lang="en-GB" sz="2800" b="1" i="0" baseline="-25000" dirty="0" smtClean="0">
                <a:solidFill>
                  <a:schemeClr val="tx1"/>
                </a:solidFill>
              </a:rPr>
              <a:t>EW</a:t>
            </a:r>
            <a:r>
              <a:rPr lang="en-GB" sz="2800" i="0" dirty="0" smtClean="0">
                <a:solidFill>
                  <a:schemeClr val="tx1"/>
                </a:solidFill>
              </a:rPr>
              <a:t>~ 0.1 </a:t>
            </a:r>
            <a:r>
              <a:rPr lang="en-GB" sz="2800" i="0" dirty="0" err="1" smtClean="0">
                <a:solidFill>
                  <a:schemeClr val="tx1"/>
                </a:solidFill>
              </a:rPr>
              <a:t>TeV</a:t>
            </a:r>
            <a:endParaRPr lang="ru-RU" sz="2800" b="1" i="0" baseline="30000" dirty="0">
              <a:solidFill>
                <a:schemeClr val="tx1"/>
              </a:solidFill>
            </a:endParaRPr>
          </a:p>
        </p:txBody>
      </p:sp>
      <p:sp>
        <p:nvSpPr>
          <p:cNvPr id="1494056" name="Text Box 40"/>
          <p:cNvSpPr txBox="1">
            <a:spLocks noChangeArrowheads="1"/>
          </p:cNvSpPr>
          <p:nvPr/>
        </p:nvSpPr>
        <p:spPr bwMode="auto">
          <a:xfrm>
            <a:off x="5795516" y="4345940"/>
            <a:ext cx="27369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i="0" dirty="0" smtClean="0">
                <a:solidFill>
                  <a:schemeClr val="tx1"/>
                </a:solidFill>
                <a:sym typeface="Symbol"/>
              </a:rPr>
              <a:t>    </a:t>
            </a:r>
            <a:r>
              <a:rPr lang="en-GB" sz="2800" i="0" dirty="0" smtClean="0">
                <a:solidFill>
                  <a:schemeClr val="tx1"/>
                </a:solidFill>
              </a:rPr>
              <a:t>BR ~ 10</a:t>
            </a:r>
            <a:r>
              <a:rPr lang="en-GB" sz="2800" b="1" baseline="30000" dirty="0" smtClean="0">
                <a:solidFill>
                  <a:schemeClr val="tx1"/>
                </a:solidFill>
              </a:rPr>
              <a:t>-10</a:t>
            </a:r>
            <a:endParaRPr lang="ru-RU" sz="2800" b="1" i="0" baseline="30000" dirty="0">
              <a:solidFill>
                <a:schemeClr val="tx1"/>
              </a:solidFill>
            </a:endParaRPr>
          </a:p>
        </p:txBody>
      </p:sp>
      <p:sp>
        <p:nvSpPr>
          <p:cNvPr id="1494057" name="Text Box 41"/>
          <p:cNvSpPr txBox="1">
            <a:spLocks noChangeArrowheads="1"/>
          </p:cNvSpPr>
          <p:nvPr/>
        </p:nvSpPr>
        <p:spPr bwMode="auto">
          <a:xfrm>
            <a:off x="6037263" y="-100013"/>
            <a:ext cx="40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i="0"/>
              <a:t>_</a:t>
            </a:r>
            <a:endParaRPr lang="en-US" sz="2800" i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4625"/>
            <a:ext cx="6480720" cy="576063"/>
          </a:xfrm>
        </p:spPr>
        <p:txBody>
          <a:bodyPr/>
          <a:lstStyle/>
          <a:p>
            <a:r>
              <a:rPr lang="en-GB" dirty="0" smtClean="0"/>
              <a:t>Measurement @ the </a:t>
            </a:r>
            <a:r>
              <a:rPr lang="en-GB" dirty="0" err="1" smtClean="0"/>
              <a:t>Terascale</a:t>
            </a:r>
            <a:endParaRPr lang="en-GB" dirty="0"/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>
            <a:off x="115887" y="745540"/>
            <a:ext cx="60402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i="0" dirty="0" smtClean="0">
                <a:solidFill>
                  <a:srgbClr val="FF6600"/>
                </a:solidFill>
              </a:rPr>
              <a:t>●</a:t>
            </a:r>
            <a:r>
              <a:rPr lang="en-GB" sz="2800" i="0" dirty="0" smtClean="0">
                <a:solidFill>
                  <a:schemeClr val="tx1"/>
                </a:solidFill>
                <a:cs typeface="Times New Roman" pitchFamily="18" charset="0"/>
              </a:rPr>
              <a:t>new amplitudes from new physics 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7956376" y="1268760"/>
            <a:ext cx="360040" cy="1008112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1268760"/>
            <a:ext cx="62247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sz="2800" dirty="0" smtClean="0">
                <a:solidFill>
                  <a:schemeClr val="tx1"/>
                </a:solidFill>
                <a:cs typeface="Times New Roman" pitchFamily="18" charset="0"/>
              </a:rPr>
              <a:t> &lt; kinematic threshold (large</a:t>
            </a:r>
            <a:r>
              <a:rPr lang="en-GB" sz="2800" i="1" dirty="0" smtClean="0">
                <a:solidFill>
                  <a:schemeClr val="tx1"/>
                </a:solidFill>
              </a:rPr>
              <a:t> </a:t>
            </a:r>
            <a:r>
              <a:rPr lang="en-GB" sz="2800" i="1" dirty="0" err="1" smtClean="0">
                <a:solidFill>
                  <a:schemeClr val="tx1"/>
                </a:solidFill>
              </a:rPr>
              <a:t>M</a:t>
            </a:r>
            <a:r>
              <a:rPr lang="en-GB" sz="2800" b="1" baseline="-25000" dirty="0" err="1" smtClean="0">
                <a:solidFill>
                  <a:schemeClr val="tx1"/>
                </a:solidFill>
              </a:rPr>
              <a:t>new</a:t>
            </a:r>
            <a:r>
              <a:rPr lang="en-GB" sz="28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</a:p>
          <a:p>
            <a:r>
              <a:rPr lang="en-GB" sz="2800" b="1" dirty="0" smtClean="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en-GB" sz="2800" dirty="0" smtClean="0">
                <a:solidFill>
                  <a:schemeClr val="tx1"/>
                </a:solidFill>
                <a:cs typeface="Times New Roman" pitchFamily="18" charset="0"/>
              </a:rPr>
              <a:t> short distance “contact” </a:t>
            </a:r>
            <a:endParaRPr lang="en-GB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2343821" y="2297777"/>
            <a:ext cx="744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chemeClr val="tx1"/>
                </a:solidFill>
                <a:cs typeface="Times New Roman" pitchFamily="18" charset="0"/>
              </a:rPr>
              <a:t>Г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~</a:t>
            </a:r>
            <a:endParaRPr lang="en-GB" dirty="0"/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3144293" y="2656076"/>
            <a:ext cx="923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i="1" dirty="0" err="1" smtClean="0">
                <a:solidFill>
                  <a:schemeClr val="tx1"/>
                </a:solidFill>
                <a:cs typeface="Times New Roman" pitchFamily="18" charset="0"/>
              </a:rPr>
              <a:t>M</a:t>
            </a:r>
            <a:r>
              <a:rPr lang="en-GB" sz="2800" b="1" baseline="-25000" dirty="0" err="1" smtClean="0">
                <a:solidFill>
                  <a:schemeClr val="tx1"/>
                </a:solidFill>
                <a:cs typeface="Times New Roman" pitchFamily="18" charset="0"/>
              </a:rPr>
              <a:t>new</a:t>
            </a:r>
            <a:endParaRPr lang="ru-RU" sz="2800" b="1" i="0" baseline="30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207917" y="2224028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3995936" y="2224028"/>
            <a:ext cx="0" cy="86409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3923928" y="2224028"/>
            <a:ext cx="434734" cy="37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baseline="30000" dirty="0" smtClean="0">
                <a:solidFill>
                  <a:schemeClr val="tx1"/>
                </a:solidFill>
                <a:cs typeface="Times New Roman" pitchFamily="18" charset="0"/>
              </a:rPr>
              <a:t> 2</a:t>
            </a:r>
            <a:endParaRPr lang="ru-RU" sz="2800" b="1" i="0" baseline="30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51933" y="2132856"/>
            <a:ext cx="42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chemeClr val="tx1"/>
                </a:solidFill>
                <a:latin typeface="Palatino Linotype" pitchFamily="18" charset="0"/>
              </a:rPr>
              <a:t>α</a:t>
            </a:r>
            <a:endParaRPr lang="en-GB" sz="2800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539552" y="4345940"/>
            <a:ext cx="259290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i="1" dirty="0" err="1" smtClean="0">
                <a:solidFill>
                  <a:schemeClr val="tx1"/>
                </a:solidFill>
              </a:rPr>
              <a:t>M</a:t>
            </a:r>
            <a:r>
              <a:rPr lang="en-GB" sz="2800" b="1" i="0" baseline="-25000" dirty="0" err="1" smtClean="0">
                <a:solidFill>
                  <a:schemeClr val="tx1"/>
                </a:solidFill>
              </a:rPr>
              <a:t>new</a:t>
            </a:r>
            <a:r>
              <a:rPr lang="en-GB" sz="2800" i="0" dirty="0" smtClean="0">
                <a:solidFill>
                  <a:schemeClr val="tx1"/>
                </a:solidFill>
              </a:rPr>
              <a:t>~ 30 </a:t>
            </a:r>
            <a:r>
              <a:rPr lang="en-GB" sz="2800" i="0" dirty="0" err="1" smtClean="0">
                <a:solidFill>
                  <a:schemeClr val="tx1"/>
                </a:solidFill>
              </a:rPr>
              <a:t>TeV</a:t>
            </a:r>
            <a:endParaRPr lang="ru-RU" sz="2800" b="1" i="0" baseline="300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66155" y="2348880"/>
            <a:ext cx="114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decay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67957" y="2636912"/>
            <a:ext cx="330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baseline="30000" dirty="0" smtClean="0">
                <a:solidFill>
                  <a:schemeClr val="tx1"/>
                </a:solidFill>
                <a:cs typeface="Times New Roman" pitchFamily="18" charset="0"/>
              </a:rPr>
              <a:t>2</a:t>
            </a:r>
            <a:endParaRPr lang="en-GB" sz="2800" dirty="0"/>
          </a:p>
        </p:txBody>
      </p:sp>
      <p:sp>
        <p:nvSpPr>
          <p:cNvPr id="38" name="TextBox 37"/>
          <p:cNvSpPr txBox="1"/>
          <p:nvPr/>
        </p:nvSpPr>
        <p:spPr>
          <a:xfrm>
            <a:off x="3275856" y="1857598"/>
            <a:ext cx="619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chemeClr val="tx1"/>
                </a:solidFill>
              </a:rPr>
              <a:t>_</a:t>
            </a:r>
            <a:endParaRPr lang="en-GB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49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49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49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49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49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49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4023" grpId="0"/>
      <p:bldP spid="1494028" grpId="0"/>
      <p:bldP spid="1494040" grpId="0"/>
      <p:bldP spid="1494054" grpId="0"/>
      <p:bldP spid="1494055" grpId="0"/>
      <p:bldP spid="1494056" grpId="0"/>
      <p:bldP spid="17" grpId="0" animBg="1"/>
      <p:bldP spid="18" grpId="0"/>
      <p:bldP spid="19" grpId="0"/>
      <p:bldP spid="22" grpId="0"/>
      <p:bldP spid="33" grpId="0"/>
      <p:bldP spid="34" grpId="0"/>
      <p:bldP spid="35" grpId="0"/>
      <p:bldP spid="25" grpId="0"/>
      <p:bldP spid="2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25983"/>
            <a:ext cx="3960441" cy="566713"/>
          </a:xfrm>
        </p:spPr>
        <p:txBody>
          <a:bodyPr/>
          <a:lstStyle/>
          <a:p>
            <a:r>
              <a:rPr lang="en-GB" dirty="0" smtClean="0"/>
              <a:t>NA62: flavour - </a:t>
            </a:r>
            <a:r>
              <a:rPr lang="en-GB" i="1" dirty="0" smtClean="0"/>
              <a:t>s</a:t>
            </a:r>
            <a:endParaRPr lang="en-GB" i="1" dirty="0"/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73" t="9158" r="5635"/>
          <a:stretch>
            <a:fillRect/>
          </a:stretch>
        </p:blipFill>
        <p:spPr>
          <a:xfrm>
            <a:off x="0" y="980728"/>
            <a:ext cx="9144000" cy="5904656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2451"/>
            <a:ext cx="9167804" cy="445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 bwMode="auto">
          <a:xfrm>
            <a:off x="539552" y="4365104"/>
            <a:ext cx="864096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Box 115"/>
          <p:cNvSpPr txBox="1">
            <a:spLocks noChangeArrowheads="1"/>
          </p:cNvSpPr>
          <p:nvPr/>
        </p:nvSpPr>
        <p:spPr bwMode="auto">
          <a:xfrm>
            <a:off x="49608" y="625912"/>
            <a:ext cx="797877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K</a:t>
            </a:r>
            <a:r>
              <a:rPr lang="en-GB" sz="2800" b="1" baseline="38000" dirty="0" smtClean="0">
                <a:solidFill>
                  <a:schemeClr val="tx1"/>
                </a:solidFill>
                <a:sym typeface="Symbol"/>
              </a:rPr>
              <a:t>±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-decay in flight (75 </a:t>
            </a:r>
            <a:r>
              <a:rPr lang="en-GB" sz="2800" dirty="0" err="1" smtClean="0">
                <a:solidFill>
                  <a:schemeClr val="tx1"/>
                </a:solidFill>
                <a:sym typeface="Symbol"/>
              </a:rPr>
              <a:t>GeV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)</a:t>
            </a:r>
          </a:p>
          <a:p>
            <a:r>
              <a:rPr lang="en-GB" sz="2800" dirty="0" smtClean="0"/>
              <a:t>   </a:t>
            </a:r>
            <a:r>
              <a:rPr lang="en-GB" sz="2800" b="1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precision kinematic selection</a:t>
            </a:r>
            <a:endParaRPr lang="en-GB" sz="2800" dirty="0" smtClean="0">
              <a:solidFill>
                <a:schemeClr val="tx1"/>
              </a:solidFill>
              <a:sym typeface="Symbol"/>
            </a:endParaRPr>
          </a:p>
          <a:p>
            <a:r>
              <a:rPr lang="en-GB" sz="2800" dirty="0" smtClean="0"/>
              <a:t>   </a:t>
            </a:r>
            <a:r>
              <a:rPr lang="en-GB" sz="2800" b="1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1000 events/10</a:t>
            </a:r>
            <a:r>
              <a:rPr lang="en-GB" sz="2800" b="1" baseline="30000" dirty="0" smtClean="0">
                <a:solidFill>
                  <a:schemeClr val="tx1"/>
                </a:solidFill>
              </a:rPr>
              <a:t>-11</a:t>
            </a:r>
            <a:r>
              <a:rPr lang="en-GB" sz="2800" dirty="0"/>
              <a:t>	</a:t>
            </a:r>
            <a:endParaRPr lang="en-GB" sz="2800" dirty="0" smtClean="0"/>
          </a:p>
          <a:p>
            <a:r>
              <a:rPr lang="en-GB" sz="2800" dirty="0" smtClean="0">
                <a:solidFill>
                  <a:schemeClr val="tx1"/>
                </a:solidFill>
              </a:rPr>
              <a:t>   </a:t>
            </a:r>
            <a:r>
              <a:rPr lang="en-GB" sz="2800" b="1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first data fall-2014</a:t>
            </a:r>
            <a:r>
              <a:rPr lang="en-GB" sz="2800" dirty="0"/>
              <a:t>		</a:t>
            </a:r>
            <a:endParaRPr lang="en-GB" sz="2800" i="1" dirty="0"/>
          </a:p>
        </p:txBody>
      </p:sp>
      <p:pic>
        <p:nvPicPr>
          <p:cNvPr id="14" name="Picture 2" descr="M:\c_and_e\RareKaon\Pictures\KTAG Model 19Apr12.jpg"/>
          <p:cNvPicPr>
            <a:picLocks noChangeAspect="1" noChangeArrowheads="1"/>
          </p:cNvPicPr>
          <p:nvPr/>
        </p:nvPicPr>
        <p:blipFill>
          <a:blip r:embed="rId4" cstate="print"/>
          <a:srcRect l="17461" t="3671" r="15917" b="3421"/>
          <a:stretch>
            <a:fillRect/>
          </a:stretch>
        </p:blipFill>
        <p:spPr bwMode="auto">
          <a:xfrm>
            <a:off x="5196986" y="980728"/>
            <a:ext cx="3947013" cy="3888432"/>
          </a:xfrm>
          <a:prstGeom prst="rect">
            <a:avLst/>
          </a:prstGeom>
          <a:noFill/>
        </p:spPr>
      </p:pic>
      <p:pic>
        <p:nvPicPr>
          <p:cNvPr id="15" name="Picture 2" descr="C:\Documents and Settings\jrf.livad\My Documents\RareKaon\KTAG Installatiion\Close your eyes and pray.JPG"/>
          <p:cNvPicPr>
            <a:picLocks noChangeAspect="1" noChangeArrowheads="1"/>
          </p:cNvPicPr>
          <p:nvPr/>
        </p:nvPicPr>
        <p:blipFill>
          <a:blip r:embed="rId5" cstate="print"/>
          <a:srcRect r="4727" b="12605"/>
          <a:stretch>
            <a:fillRect/>
          </a:stretch>
        </p:blipFill>
        <p:spPr bwMode="auto">
          <a:xfrm rot="5400000">
            <a:off x="-679227" y="1850181"/>
            <a:ext cx="5965949" cy="4104456"/>
          </a:xfrm>
          <a:prstGeom prst="rect">
            <a:avLst/>
          </a:prstGeom>
          <a:noFill/>
        </p:spPr>
      </p:pic>
      <p:pic>
        <p:nvPicPr>
          <p:cNvPr id="22" name="Picture 21" descr="First half going i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842496" y="1706850"/>
            <a:ext cx="5836030" cy="4377022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/>
          <a:srcRect l="6403" t="9755" r="7079" b="4888"/>
          <a:stretch>
            <a:fillRect/>
          </a:stretch>
        </p:blipFill>
        <p:spPr bwMode="auto">
          <a:xfrm>
            <a:off x="0" y="1124744"/>
            <a:ext cx="9144000" cy="5806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700620" y="4263479"/>
            <a:ext cx="147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Liverpool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4" grpId="0"/>
      <p:bldP spid="2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53000" y="4648199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</a:t>
            </a:r>
            <a:r>
              <a:rPr lang="en-GB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Maxfield</a:t>
            </a:r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Liverpool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sjm@hep.ph.liv.ac.uk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60"/>
            <a:ext cx="9157853" cy="684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1627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53"/>
            <a:ext cx="9148609" cy="6854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579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646"/>
            <a:ext cx="9132501" cy="686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649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125413"/>
            <a:ext cx="2808312" cy="567283"/>
          </a:xfrm>
        </p:spPr>
        <p:txBody>
          <a:bodyPr/>
          <a:lstStyle/>
          <a:p>
            <a:r>
              <a:rPr lang="el-GR" i="1" dirty="0" smtClean="0"/>
              <a:t>ν</a:t>
            </a:r>
            <a:r>
              <a:rPr lang="en-GB" dirty="0" smtClean="0"/>
              <a:t>-mixing</a:t>
            </a:r>
            <a:endParaRPr lang="en-GB" dirty="0"/>
          </a:p>
        </p:txBody>
      </p:sp>
      <p:sp>
        <p:nvSpPr>
          <p:cNvPr id="5" name="Bent Arrow 4"/>
          <p:cNvSpPr/>
          <p:nvPr/>
        </p:nvSpPr>
        <p:spPr bwMode="auto">
          <a:xfrm rot="10800000" flipH="1">
            <a:off x="467544" y="1700808"/>
            <a:ext cx="360040" cy="360040"/>
          </a:xfrm>
          <a:prstGeom prst="ben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pic>
        <p:nvPicPr>
          <p:cNvPr id="4098" name="Picture 2" descr="C:\Users\jbd36\Documents\Liverpool_get-to-know_Oct2013\neutrino_survival_prob1_nb.gif"/>
          <p:cNvPicPr>
            <a:picLocks noChangeAspect="1" noChangeArrowheads="1"/>
          </p:cNvPicPr>
          <p:nvPr/>
        </p:nvPicPr>
        <p:blipFill>
          <a:blip r:embed="rId2" cstate="print"/>
          <a:srcRect t="12733" r="13263"/>
          <a:stretch>
            <a:fillRect/>
          </a:stretch>
        </p:blipFill>
        <p:spPr bwMode="auto">
          <a:xfrm>
            <a:off x="4355976" y="2110006"/>
            <a:ext cx="4735772" cy="47479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 Box 115"/>
          <p:cNvSpPr txBox="1">
            <a:spLocks noChangeArrowheads="1"/>
          </p:cNvSpPr>
          <p:nvPr/>
        </p:nvSpPr>
        <p:spPr bwMode="auto">
          <a:xfrm>
            <a:off x="49608" y="696759"/>
            <a:ext cx="88428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n-GB" sz="2800" i="1" dirty="0" smtClean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propagation in mass </a:t>
            </a:r>
            <a:r>
              <a:rPr lang="en-GB" sz="2800" dirty="0" err="1" smtClean="0">
                <a:solidFill>
                  <a:schemeClr val="tx1"/>
                </a:solidFill>
              </a:rPr>
              <a:t>eigenstate</a:t>
            </a:r>
            <a:r>
              <a:rPr lang="en-GB" sz="2800" dirty="0" smtClean="0">
                <a:solidFill>
                  <a:schemeClr val="tx1"/>
                </a:solidFill>
              </a:rPr>
              <a:t>  </a:t>
            </a:r>
            <a:r>
              <a:rPr lang="en-GB" sz="2800" dirty="0" err="1" smtClean="0">
                <a:solidFill>
                  <a:schemeClr val="tx1"/>
                </a:solidFill>
              </a:rPr>
              <a:t>e</a:t>
            </a:r>
            <a:r>
              <a:rPr lang="en-GB" sz="2800" b="1" baseline="30000" dirty="0" err="1" smtClean="0">
                <a:solidFill>
                  <a:schemeClr val="tx1"/>
                </a:solidFill>
              </a:rPr>
              <a:t>i</a:t>
            </a:r>
            <a:r>
              <a:rPr lang="en-GB" sz="2800" b="1" i="1" baseline="30000" dirty="0" err="1" smtClean="0">
                <a:solidFill>
                  <a:schemeClr val="tx1"/>
                </a:solidFill>
              </a:rPr>
              <a:t>Ect</a:t>
            </a:r>
            <a:endParaRPr lang="en-GB" sz="2800" dirty="0" smtClean="0">
              <a:solidFill>
                <a:schemeClr val="tx1"/>
              </a:solidFill>
              <a:sym typeface="Symbol"/>
            </a:endParaRPr>
          </a:p>
          <a:p>
            <a:r>
              <a:rPr lang="en-GB" sz="2800" dirty="0" smtClean="0"/>
              <a:t>   </a:t>
            </a:r>
            <a:r>
              <a:rPr lang="en-GB" sz="2800" b="1" dirty="0" smtClean="0">
                <a:solidFill>
                  <a:srgbClr val="FF0000"/>
                </a:solidFill>
              </a:rPr>
              <a:t>-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production/decay in flavour </a:t>
            </a:r>
            <a:r>
              <a:rPr lang="en-GB" sz="2800" dirty="0" err="1" smtClean="0">
                <a:solidFill>
                  <a:schemeClr val="tx1"/>
                </a:solidFill>
              </a:rPr>
              <a:t>eigenstate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i="1" dirty="0" smtClean="0">
                <a:solidFill>
                  <a:schemeClr val="tx1"/>
                </a:solidFill>
              </a:rPr>
              <a:t>e  </a:t>
            </a:r>
            <a:r>
              <a:rPr lang="el-GR" sz="2800" i="1" dirty="0" smtClean="0">
                <a:solidFill>
                  <a:schemeClr val="tx1"/>
                </a:solidFill>
              </a:rPr>
              <a:t>μ</a:t>
            </a:r>
            <a:endParaRPr lang="en-GB" sz="2800" i="1" dirty="0" smtClean="0">
              <a:solidFill>
                <a:schemeClr val="tx1"/>
              </a:solidFill>
            </a:endParaRPr>
          </a:p>
          <a:p>
            <a:r>
              <a:rPr lang="en-GB" sz="2800" i="1" dirty="0" smtClean="0">
                <a:solidFill>
                  <a:schemeClr val="tx1"/>
                </a:solidFill>
              </a:rPr>
              <a:t>       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n-GB" sz="2800" b="1" i="1" baseline="-25000" dirty="0" smtClean="0">
                <a:solidFill>
                  <a:schemeClr val="tx1"/>
                </a:solidFill>
              </a:rPr>
              <a:t>e</a:t>
            </a:r>
            <a:r>
              <a:rPr lang="el-GR" sz="2800" i="1" dirty="0" smtClean="0">
                <a:solidFill>
                  <a:schemeClr val="tx1"/>
                </a:solidFill>
              </a:rPr>
              <a:t> </a:t>
            </a:r>
            <a:r>
              <a:rPr lang="el-GR" sz="2800" dirty="0" smtClean="0">
                <a:solidFill>
                  <a:schemeClr val="tx1"/>
                </a:solidFill>
                <a:sym typeface="Symbol"/>
              </a:rPr>
              <a:t>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oscillation </a:t>
            </a:r>
            <a:r>
              <a:rPr lang="el-GR" sz="2800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l-GR" sz="2800" b="1" i="1" baseline="-25000" dirty="0" smtClean="0">
                <a:solidFill>
                  <a:schemeClr val="tx1"/>
                </a:solidFill>
              </a:rPr>
              <a:t>μ</a:t>
            </a:r>
            <a:r>
              <a:rPr lang="en-GB" sz="2800" b="1" i="1" baseline="-25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GB" sz="2800" b="1" i="1" baseline="-25000" dirty="0" smtClean="0">
                <a:solidFill>
                  <a:schemeClr val="tx1"/>
                </a:solidFill>
              </a:rPr>
              <a:t>				</a:t>
            </a:r>
            <a:r>
              <a:rPr lang="en-GB" sz="2800" b="1" i="1" dirty="0" smtClean="0">
                <a:solidFill>
                  <a:schemeClr val="tx1"/>
                </a:solidFill>
              </a:rPr>
              <a:t>    </a:t>
            </a:r>
            <a:r>
              <a:rPr lang="en-GB" sz="2800" dirty="0" err="1" smtClean="0">
                <a:solidFill>
                  <a:schemeClr val="tx1"/>
                </a:solidFill>
              </a:rPr>
              <a:t>eg</a:t>
            </a:r>
            <a:endParaRPr lang="en-GB" sz="2800" dirty="0"/>
          </a:p>
        </p:txBody>
      </p:sp>
      <p:pic>
        <p:nvPicPr>
          <p:cNvPr id="4099" name="Picture 3" descr="C:\Users\jbd36\Documents\Liverpool_get-to-know_Oct2013\neutrino_hierarchy.jpg"/>
          <p:cNvPicPr>
            <a:picLocks noChangeAspect="1" noChangeArrowheads="1"/>
          </p:cNvPicPr>
          <p:nvPr/>
        </p:nvPicPr>
        <p:blipFill>
          <a:blip r:embed="rId3" cstate="print"/>
          <a:srcRect b="5161"/>
          <a:stretch>
            <a:fillRect/>
          </a:stretch>
        </p:blipFill>
        <p:spPr bwMode="auto">
          <a:xfrm>
            <a:off x="607972" y="2600829"/>
            <a:ext cx="3315956" cy="406853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75656" y="4379620"/>
            <a:ext cx="8819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b="1" dirty="0" smtClean="0">
                <a:solidFill>
                  <a:srgbClr val="FF0000"/>
                </a:solidFill>
              </a:rPr>
              <a:t>?</a:t>
            </a:r>
            <a:endParaRPr lang="en-GB" sz="9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10433" y="3643111"/>
            <a:ext cx="10438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sz="2000" i="1" dirty="0" smtClean="0">
                <a:solidFill>
                  <a:schemeClr val="tx1"/>
                </a:solidFill>
              </a:rPr>
              <a:t>ν </a:t>
            </a:r>
            <a:r>
              <a:rPr lang="en-GB" sz="2000" i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mass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885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8" name="Rectangle 24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71" name="Picture 27" descr="C:\Users\jbd36\Documents\Liverpool_get-to-know_Oct2013\T2K_geography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25" y="4202592"/>
            <a:ext cx="8450947" cy="2655409"/>
          </a:xfrm>
          <a:prstGeom prst="rect">
            <a:avLst/>
          </a:prstGeom>
          <a:noFill/>
        </p:spPr>
      </p:pic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203847" y="125413"/>
            <a:ext cx="2952329" cy="639291"/>
          </a:xfrm>
        </p:spPr>
        <p:txBody>
          <a:bodyPr/>
          <a:lstStyle/>
          <a:p>
            <a:r>
              <a:rPr lang="en-GB" dirty="0" smtClean="0"/>
              <a:t>T2K Japan</a:t>
            </a:r>
            <a:endParaRPr lang="en-GB" dirty="0"/>
          </a:p>
        </p:txBody>
      </p:sp>
      <p:pic>
        <p:nvPicPr>
          <p:cNvPr id="59394" name="Picture 2" descr="C:\Users\jbd36\Documents\Liverpool_get-to-know_Oct2013\T2K_schema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052736"/>
            <a:ext cx="3155429" cy="2938747"/>
          </a:xfrm>
          <a:prstGeom prst="rect">
            <a:avLst/>
          </a:prstGeom>
          <a:noFill/>
        </p:spPr>
      </p:pic>
      <p:sp>
        <p:nvSpPr>
          <p:cNvPr id="22" name="Text Box 115"/>
          <p:cNvSpPr txBox="1">
            <a:spLocks noChangeArrowheads="1"/>
          </p:cNvSpPr>
          <p:nvPr/>
        </p:nvSpPr>
        <p:spPr bwMode="auto">
          <a:xfrm>
            <a:off x="49608" y="764704"/>
            <a:ext cx="88428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long base-line </a:t>
            </a:r>
            <a:r>
              <a:rPr lang="en-GB" sz="2800" dirty="0" smtClean="0">
                <a:solidFill>
                  <a:schemeClr val="tx1"/>
                </a:solidFill>
              </a:rPr>
              <a:t>for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l-GR" sz="2800" b="1" i="1" baseline="-25000" dirty="0" smtClean="0">
                <a:solidFill>
                  <a:schemeClr val="tx1"/>
                </a:solidFill>
              </a:rPr>
              <a:t>μ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l-GR" sz="2800" dirty="0" smtClean="0">
                <a:solidFill>
                  <a:schemeClr val="tx1"/>
                </a:solidFill>
                <a:sym typeface="Symbol"/>
              </a:rPr>
              <a:t>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n-GB" sz="2800" b="1" i="1" baseline="-25000" dirty="0" smtClean="0">
                <a:solidFill>
                  <a:schemeClr val="tx1"/>
                </a:solidFill>
              </a:rPr>
              <a:t>e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 -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measure near and far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n-GB" sz="2800" b="1" i="1" baseline="-25000" dirty="0" err="1" smtClean="0">
                <a:solidFill>
                  <a:schemeClr val="tx1"/>
                </a:solidFill>
              </a:rPr>
              <a:t>e</a:t>
            </a:r>
            <a:r>
              <a:rPr lang="en-GB" sz="2800" i="1" dirty="0" err="1" smtClean="0">
                <a:solidFill>
                  <a:schemeClr val="tx1"/>
                </a:solidFill>
              </a:rPr>
              <a:t>p</a:t>
            </a:r>
            <a:r>
              <a:rPr lang="en-GB" sz="2800" dirty="0" smtClean="0"/>
              <a:t> </a:t>
            </a:r>
            <a:r>
              <a:rPr lang="el-GR" sz="2800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en</a:t>
            </a:r>
            <a:r>
              <a:rPr lang="en-GB" sz="2800" dirty="0" smtClean="0"/>
              <a:t>   </a:t>
            </a:r>
            <a:endParaRPr lang="en-GB" sz="2800" dirty="0"/>
          </a:p>
        </p:txBody>
      </p:sp>
      <p:pic>
        <p:nvPicPr>
          <p:cNvPr id="59396" name="Picture 4" descr="http://ej.iop.org/images/0031-9120/48/1/105/Full/ped438982f5_online.jpg"/>
          <p:cNvPicPr>
            <a:picLocks noChangeAspect="1" noChangeArrowheads="1"/>
          </p:cNvPicPr>
          <p:nvPr/>
        </p:nvPicPr>
        <p:blipFill>
          <a:blip r:embed="rId4" cstate="print"/>
          <a:srcRect l="10295" t="9904" r="6061" b="4263"/>
          <a:stretch>
            <a:fillRect/>
          </a:stretch>
        </p:blipFill>
        <p:spPr bwMode="auto">
          <a:xfrm>
            <a:off x="229364" y="2132856"/>
            <a:ext cx="535074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3847" y="44624"/>
            <a:ext cx="2952329" cy="567283"/>
          </a:xfrm>
        </p:spPr>
        <p:txBody>
          <a:bodyPr/>
          <a:lstStyle/>
          <a:p>
            <a:r>
              <a:rPr lang="en-GB" dirty="0" smtClean="0"/>
              <a:t>T2K Japan</a:t>
            </a:r>
            <a:endParaRPr lang="en-GB" dirty="0"/>
          </a:p>
        </p:txBody>
      </p:sp>
      <p:sp>
        <p:nvSpPr>
          <p:cNvPr id="5" name="Text Box 115"/>
          <p:cNvSpPr txBox="1">
            <a:spLocks noChangeArrowheads="1"/>
          </p:cNvSpPr>
          <p:nvPr/>
        </p:nvSpPr>
        <p:spPr bwMode="auto">
          <a:xfrm>
            <a:off x="49608" y="692696"/>
            <a:ext cx="884287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“ </a:t>
            </a:r>
            <a:r>
              <a:rPr lang="en-GB" sz="2800" dirty="0" smtClean="0">
                <a:solidFill>
                  <a:schemeClr val="tx1"/>
                </a:solidFill>
              </a:rPr>
              <a:t>near” detector: EM calorimeter for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l-GR" sz="2800" b="1" i="1" baseline="-25000" dirty="0" smtClean="0">
                <a:solidFill>
                  <a:schemeClr val="tx1"/>
                </a:solidFill>
              </a:rPr>
              <a:t>μ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l-GR" sz="2800" dirty="0" smtClean="0">
                <a:solidFill>
                  <a:schemeClr val="tx1"/>
                </a:solidFill>
                <a:sym typeface="Symbol"/>
              </a:rPr>
              <a:t>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n-GB" sz="2800" b="1" i="1" baseline="-25000" dirty="0" smtClean="0">
                <a:solidFill>
                  <a:schemeClr val="tx1"/>
                </a:solidFill>
              </a:rPr>
              <a:t>e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GB" sz="2800" b="1" dirty="0" smtClean="0">
                <a:solidFill>
                  <a:srgbClr val="FF0000"/>
                </a:solidFill>
              </a:rPr>
              <a:t>   -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Liverpool</a:t>
            </a:r>
          </a:p>
          <a:p>
            <a:r>
              <a:rPr lang="en-GB" sz="2800" dirty="0" smtClean="0"/>
              <a:t>    </a:t>
            </a:r>
            <a:endParaRPr lang="en-GB" sz="2800" dirty="0"/>
          </a:p>
        </p:txBody>
      </p:sp>
      <p:pic>
        <p:nvPicPr>
          <p:cNvPr id="5124" name="Picture 4" descr="http://www.physics.lancs.ac.uk/images/birdseyeviewdetec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95487"/>
            <a:ext cx="6804248" cy="5089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666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885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0" y="1095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4" name="Rectangle 10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0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4077072"/>
            <a:ext cx="4330055" cy="434148"/>
          </a:xfrm>
          <a:prstGeom prst="rect">
            <a:avLst/>
          </a:prstGeom>
          <a:noFill/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4565474"/>
            <a:ext cx="3432381" cy="447702"/>
          </a:xfrm>
          <a:prstGeom prst="rect">
            <a:avLst/>
          </a:prstGeom>
          <a:noFill/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5113166"/>
            <a:ext cx="4104456" cy="404066"/>
          </a:xfrm>
          <a:prstGeom prst="rect">
            <a:avLst/>
          </a:prstGeom>
          <a:noFill/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5640553"/>
            <a:ext cx="4968552" cy="452743"/>
          </a:xfrm>
          <a:prstGeom prst="rect">
            <a:avLst/>
          </a:prstGeom>
          <a:noFill/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6187777"/>
            <a:ext cx="6540569" cy="481583"/>
          </a:xfrm>
          <a:prstGeom prst="rect">
            <a:avLst/>
          </a:prstGeom>
          <a:noFill/>
        </p:spPr>
      </p:pic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165" name="Rectangle 21"/>
          <p:cNvSpPr>
            <a:spLocks noChangeArrowheads="1"/>
          </p:cNvSpPr>
          <p:nvPr/>
        </p:nvSpPr>
        <p:spPr bwMode="auto">
          <a:xfrm>
            <a:off x="0" y="819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7" name="Rectangle 23"/>
          <p:cNvSpPr>
            <a:spLocks noChangeArrowheads="1"/>
          </p:cNvSpPr>
          <p:nvPr/>
        </p:nvSpPr>
        <p:spPr bwMode="auto">
          <a:xfrm>
            <a:off x="0" y="1552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8" name="Rectangle 24"/>
          <p:cNvSpPr>
            <a:spLocks noChangeArrowheads="1"/>
          </p:cNvSpPr>
          <p:nvPr/>
        </p:nvSpPr>
        <p:spPr bwMode="auto">
          <a:xfrm>
            <a:off x="0" y="1924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0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1547665" y="44624"/>
            <a:ext cx="4608512" cy="639291"/>
          </a:xfrm>
        </p:spPr>
        <p:txBody>
          <a:bodyPr/>
          <a:lstStyle/>
          <a:p>
            <a:r>
              <a:rPr lang="en-GB" dirty="0" smtClean="0"/>
              <a:t>SM Low Mass Scale</a:t>
            </a:r>
            <a:endParaRPr lang="en-GB" dirty="0"/>
          </a:p>
        </p:txBody>
      </p:sp>
      <p:sp>
        <p:nvSpPr>
          <p:cNvPr id="34" name="Text Box 115"/>
          <p:cNvSpPr txBox="1">
            <a:spLocks noChangeArrowheads="1"/>
          </p:cNvSpPr>
          <p:nvPr/>
        </p:nvSpPr>
        <p:spPr bwMode="auto">
          <a:xfrm>
            <a:off x="409648" y="620688"/>
            <a:ext cx="7474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SM low mass scale: </a:t>
            </a:r>
            <a:r>
              <a:rPr lang="en-GB" sz="2800" dirty="0" smtClean="0">
                <a:solidFill>
                  <a:schemeClr val="tx1"/>
                </a:solidFill>
              </a:rPr>
              <a:t>the scroll</a:t>
            </a:r>
          </a:p>
          <a:p>
            <a:r>
              <a:rPr lang="en-GB" sz="2800" dirty="0" smtClean="0"/>
              <a:t>    </a:t>
            </a:r>
            <a:endParaRPr lang="en-GB" sz="2800" dirty="0"/>
          </a:p>
        </p:txBody>
      </p:sp>
      <p:pic>
        <p:nvPicPr>
          <p:cNvPr id="6173" name="Picture 29" descr="http://upload.wikimedia.org/math/2/2/0/220c062c5f33ec8f269cc8dcf272621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231" y="1268760"/>
            <a:ext cx="7902250" cy="27363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/>
          <p:cNvSpPr txBox="1"/>
          <p:nvPr/>
        </p:nvSpPr>
        <p:spPr>
          <a:xfrm rot="20400703">
            <a:off x="2574083" y="2162784"/>
            <a:ext cx="4148893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sym typeface="Symbol"/>
              </a:rPr>
              <a:t>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1 </a:t>
            </a:r>
            <a:r>
              <a:rPr lang="el-GR" sz="2800" i="1" dirty="0" smtClean="0">
                <a:solidFill>
                  <a:schemeClr val="tx1"/>
                </a:solidFill>
              </a:rPr>
              <a:t>ν</a:t>
            </a:r>
            <a:r>
              <a:rPr lang="en-GB" sz="2800" i="1" dirty="0" smtClean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with </a:t>
            </a:r>
            <a:r>
              <a:rPr lang="en-GB" sz="2800" i="1" dirty="0" smtClean="0">
                <a:solidFill>
                  <a:schemeClr val="tx1"/>
                </a:solidFill>
              </a:rPr>
              <a:t>m</a:t>
            </a:r>
            <a:r>
              <a:rPr lang="el-GR" sz="2800" b="1" i="1" baseline="-25000" dirty="0" smtClean="0">
                <a:solidFill>
                  <a:schemeClr val="tx1"/>
                </a:solidFill>
              </a:rPr>
              <a:t>ν</a:t>
            </a:r>
            <a:r>
              <a:rPr lang="el-GR" sz="2800" i="1" dirty="0" smtClean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>&gt; 0.04 </a:t>
            </a:r>
            <a:r>
              <a:rPr lang="en-GB" sz="2800" dirty="0" err="1" smtClean="0">
                <a:solidFill>
                  <a:schemeClr val="tx1"/>
                </a:solidFill>
              </a:rPr>
              <a:t>GeV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Oct 2013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2118"/>
            <a:ext cx="9136986" cy="686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25413"/>
            <a:ext cx="5688632" cy="639291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Atomic </a:t>
            </a:r>
            <a:r>
              <a:rPr lang="en-US" dirty="0" smtClean="0">
                <a:solidFill>
                  <a:schemeClr val="accent2"/>
                </a:solidFill>
              </a:rPr>
              <a:t>Phase </a:t>
            </a:r>
            <a:r>
              <a:rPr lang="en-US" dirty="0" err="1" smtClean="0">
                <a:solidFill>
                  <a:schemeClr val="accent2"/>
                </a:solidFill>
              </a:rPr>
              <a:t>Graviometry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47703"/>
            <a:ext cx="9108504" cy="541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8343"/>
            <a:ext cx="6987143" cy="465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11111" t="19355" r="22222" b="26881"/>
          <a:stretch>
            <a:fillRect/>
          </a:stretch>
        </p:blipFill>
        <p:spPr bwMode="auto">
          <a:xfrm>
            <a:off x="0" y="1053075"/>
            <a:ext cx="5724128" cy="381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" name="Picture 4"/>
          <p:cNvPicPr>
            <a:picLocks noChangeAspect="1" noChangeArrowheads="1"/>
          </p:cNvPicPr>
          <p:nvPr/>
        </p:nvPicPr>
        <p:blipFill>
          <a:blip r:embed="rId5" cstate="print"/>
          <a:srcRect l="25942" t="10225" r="26072" b="25020"/>
          <a:stretch>
            <a:fillRect/>
          </a:stretch>
        </p:blipFill>
        <p:spPr bwMode="auto">
          <a:xfrm>
            <a:off x="35496" y="1850708"/>
            <a:ext cx="3253116" cy="309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9810" name="Rectangle 162"/>
          <p:cNvSpPr>
            <a:spLocks noGrp="1" noChangeArrowheads="1"/>
          </p:cNvSpPr>
          <p:nvPr>
            <p:ph type="title"/>
          </p:nvPr>
        </p:nvSpPr>
        <p:spPr>
          <a:xfrm>
            <a:off x="2915817" y="115888"/>
            <a:ext cx="3456384" cy="63976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omic Sans MS" pitchFamily="66" charset="0"/>
              </a:rPr>
              <a:t>The Universe</a:t>
            </a:r>
          </a:p>
        </p:txBody>
      </p:sp>
      <p:pic>
        <p:nvPicPr>
          <p:cNvPr id="360492" name="Picture 168"/>
          <p:cNvPicPr>
            <a:picLocks noChangeAspect="1" noChangeArrowheads="1"/>
          </p:cNvPicPr>
          <p:nvPr/>
        </p:nvPicPr>
        <p:blipFill>
          <a:blip r:embed="rId6" cstate="print"/>
          <a:srcRect t="5493" b="18182"/>
          <a:stretch>
            <a:fillRect/>
          </a:stretch>
        </p:blipFill>
        <p:spPr bwMode="auto">
          <a:xfrm>
            <a:off x="-71438" y="6443365"/>
            <a:ext cx="8820151" cy="1539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539817" name="Text Box 169"/>
          <p:cNvSpPr txBox="1">
            <a:spLocks noChangeArrowheads="1"/>
          </p:cNvSpPr>
          <p:nvPr/>
        </p:nvSpPr>
        <p:spPr bwMode="auto">
          <a:xfrm>
            <a:off x="6368189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2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18" name="Text Box 170"/>
          <p:cNvSpPr txBox="1">
            <a:spLocks noChangeArrowheads="1"/>
          </p:cNvSpPr>
          <p:nvPr/>
        </p:nvSpPr>
        <p:spPr bwMode="auto">
          <a:xfrm>
            <a:off x="5144437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i="0" baseline="30000" dirty="0" smtClean="0">
                <a:latin typeface="Comic Sans MS" pitchFamily="66" charset="0"/>
              </a:rPr>
              <a:t>20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19" name="Text Box 171"/>
          <p:cNvSpPr txBox="1">
            <a:spLocks noChangeArrowheads="1"/>
          </p:cNvSpPr>
          <p:nvPr/>
        </p:nvSpPr>
        <p:spPr bwMode="auto">
          <a:xfrm>
            <a:off x="4063350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1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0" name="Text Box 172"/>
          <p:cNvSpPr txBox="1">
            <a:spLocks noChangeArrowheads="1"/>
          </p:cNvSpPr>
          <p:nvPr/>
        </p:nvSpPr>
        <p:spPr bwMode="auto">
          <a:xfrm>
            <a:off x="2994962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1</a:t>
            </a:r>
            <a:r>
              <a:rPr lang="en-GB" sz="1800" b="1" i="0" baseline="30000" dirty="0" smtClean="0">
                <a:latin typeface="Comic Sans MS" pitchFamily="66" charset="0"/>
              </a:rPr>
              <a:t>0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1" name="Text Box 173"/>
          <p:cNvSpPr txBox="1">
            <a:spLocks noChangeArrowheads="1"/>
          </p:cNvSpPr>
          <p:nvPr/>
        </p:nvSpPr>
        <p:spPr bwMode="auto">
          <a:xfrm>
            <a:off x="1986900" y="6518275"/>
            <a:ext cx="52450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2" name="Text Box 174"/>
          <p:cNvSpPr txBox="1">
            <a:spLocks noChangeArrowheads="1"/>
          </p:cNvSpPr>
          <p:nvPr/>
        </p:nvSpPr>
        <p:spPr bwMode="auto">
          <a:xfrm>
            <a:off x="7244700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3</a:t>
            </a:r>
            <a:r>
              <a:rPr lang="en-GB" sz="1800" b="1" i="0" baseline="30000" dirty="0" smtClean="0">
                <a:latin typeface="Comic Sans MS" pitchFamily="66" charset="0"/>
              </a:rPr>
              <a:t>0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3" name="Text Box 175"/>
          <p:cNvSpPr txBox="1">
            <a:spLocks noChangeArrowheads="1"/>
          </p:cNvSpPr>
          <p:nvPr/>
        </p:nvSpPr>
        <p:spPr bwMode="auto">
          <a:xfrm>
            <a:off x="8273400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3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5" name="Text Box 177"/>
          <p:cNvSpPr txBox="1">
            <a:spLocks noChangeArrowheads="1"/>
          </p:cNvSpPr>
          <p:nvPr/>
        </p:nvSpPr>
        <p:spPr bwMode="auto">
          <a:xfrm>
            <a:off x="8748713" y="6518275"/>
            <a:ext cx="361950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m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539826" name="Text Box 178"/>
          <p:cNvSpPr txBox="1">
            <a:spLocks noChangeArrowheads="1"/>
          </p:cNvSpPr>
          <p:nvPr/>
        </p:nvSpPr>
        <p:spPr bwMode="auto">
          <a:xfrm>
            <a:off x="1073828" y="6511925"/>
            <a:ext cx="288862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174" name="Text Box 169"/>
          <p:cNvSpPr txBox="1">
            <a:spLocks noChangeArrowheads="1"/>
          </p:cNvSpPr>
          <p:nvPr/>
        </p:nvSpPr>
        <p:spPr bwMode="auto">
          <a:xfrm>
            <a:off x="6244097" y="6093296"/>
            <a:ext cx="776175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9</a:t>
            </a:r>
            <a:endParaRPr lang="en-US" sz="1800" b="1" baseline="30000" dirty="0"/>
          </a:p>
        </p:txBody>
      </p:sp>
      <p:sp>
        <p:nvSpPr>
          <p:cNvPr id="175" name="Text Box 170"/>
          <p:cNvSpPr txBox="1">
            <a:spLocks noChangeArrowheads="1"/>
          </p:cNvSpPr>
          <p:nvPr/>
        </p:nvSpPr>
        <p:spPr bwMode="auto">
          <a:xfrm>
            <a:off x="5148064" y="6093296"/>
            <a:ext cx="776175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4</a:t>
            </a:r>
            <a:endParaRPr lang="en-US" sz="1800" b="1" baseline="30000" dirty="0"/>
          </a:p>
        </p:txBody>
      </p:sp>
      <p:sp>
        <p:nvSpPr>
          <p:cNvPr id="176" name="Text Box 171"/>
          <p:cNvSpPr txBox="1">
            <a:spLocks noChangeArrowheads="1"/>
          </p:cNvSpPr>
          <p:nvPr/>
        </p:nvSpPr>
        <p:spPr bwMode="auto">
          <a:xfrm>
            <a:off x="4119505" y="6093296"/>
            <a:ext cx="52450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0.3</a:t>
            </a:r>
            <a:endParaRPr lang="en-US" sz="1800" b="1" baseline="30000" dirty="0"/>
          </a:p>
        </p:txBody>
      </p:sp>
      <p:sp>
        <p:nvSpPr>
          <p:cNvPr id="177" name="Text Box 172"/>
          <p:cNvSpPr txBox="1">
            <a:spLocks noChangeArrowheads="1"/>
          </p:cNvSpPr>
          <p:nvPr/>
        </p:nvSpPr>
        <p:spPr bwMode="auto">
          <a:xfrm>
            <a:off x="3053177" y="6093296"/>
            <a:ext cx="87075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-6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178" name="Text Box 173"/>
          <p:cNvSpPr txBox="1">
            <a:spLocks noChangeArrowheads="1"/>
          </p:cNvSpPr>
          <p:nvPr/>
        </p:nvSpPr>
        <p:spPr bwMode="auto">
          <a:xfrm>
            <a:off x="1950487" y="6093296"/>
            <a:ext cx="965329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-11</a:t>
            </a:r>
            <a:endParaRPr lang="en-US" sz="1800" b="1" baseline="30000" dirty="0"/>
          </a:p>
        </p:txBody>
      </p:sp>
      <p:sp>
        <p:nvSpPr>
          <p:cNvPr id="179" name="Text Box 174"/>
          <p:cNvSpPr txBox="1">
            <a:spLocks noChangeArrowheads="1"/>
          </p:cNvSpPr>
          <p:nvPr/>
        </p:nvSpPr>
        <p:spPr bwMode="auto">
          <a:xfrm>
            <a:off x="7157633" y="6093296"/>
            <a:ext cx="87075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14</a:t>
            </a:r>
            <a:endParaRPr lang="en-US" sz="1800" b="1" baseline="30000" dirty="0"/>
          </a:p>
        </p:txBody>
      </p:sp>
      <p:sp>
        <p:nvSpPr>
          <p:cNvPr id="182" name="Text Box 177"/>
          <p:cNvSpPr txBox="1">
            <a:spLocks noChangeArrowheads="1"/>
          </p:cNvSpPr>
          <p:nvPr/>
        </p:nvSpPr>
        <p:spPr bwMode="auto">
          <a:xfrm>
            <a:off x="7884368" y="6093296"/>
            <a:ext cx="1332416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l</a:t>
            </a:r>
            <a:r>
              <a:rPr lang="en-GB" sz="1800" i="0" dirty="0" smtClean="0">
                <a:latin typeface="Comic Sans MS" pitchFamily="66" charset="0"/>
              </a:rPr>
              <a:t>ight years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183" name="Text Box 178"/>
          <p:cNvSpPr txBox="1">
            <a:spLocks noChangeArrowheads="1"/>
          </p:cNvSpPr>
          <p:nvPr/>
        </p:nvSpPr>
        <p:spPr bwMode="auto">
          <a:xfrm>
            <a:off x="998481" y="6093296"/>
            <a:ext cx="90922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3</a:t>
            </a:r>
            <a:r>
              <a:rPr lang="en-GB" sz="1800" i="0" dirty="0" smtClean="0">
                <a:latin typeface="Comic Sans MS"/>
              </a:rPr>
              <a:t>×</a:t>
            </a:r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aseline="30000" dirty="0" smtClean="0"/>
              <a:t>-16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185" name="Text Box 197"/>
          <p:cNvSpPr txBox="1">
            <a:spLocks noChangeArrowheads="1"/>
          </p:cNvSpPr>
          <p:nvPr/>
        </p:nvSpPr>
        <p:spPr bwMode="auto">
          <a:xfrm>
            <a:off x="5868144" y="5117122"/>
            <a:ext cx="1080120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i="0" dirty="0" smtClean="0">
                <a:solidFill>
                  <a:schemeClr val="tx1"/>
                </a:solidFill>
                <a:latin typeface="Comic Sans MS" pitchFamily="66" charset="0"/>
                <a:cs typeface="+mn-cs"/>
              </a:rPr>
              <a:t>cosmos</a:t>
            </a:r>
            <a:endParaRPr lang="en-GB" sz="2000" i="0" dirty="0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187" name="Line 194"/>
          <p:cNvSpPr>
            <a:spLocks noChangeShapeType="1"/>
          </p:cNvSpPr>
          <p:nvPr/>
        </p:nvSpPr>
        <p:spPr bwMode="auto">
          <a:xfrm>
            <a:off x="3275856" y="5661248"/>
            <a:ext cx="0" cy="4321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1" name="Text Box 197"/>
          <p:cNvSpPr txBox="1">
            <a:spLocks noChangeArrowheads="1"/>
          </p:cNvSpPr>
          <p:nvPr/>
        </p:nvSpPr>
        <p:spPr bwMode="auto">
          <a:xfrm>
            <a:off x="4572000" y="4953362"/>
            <a:ext cx="1152128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galactic</a:t>
            </a:r>
          </a:p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physics</a:t>
            </a:r>
            <a:endParaRPr lang="en-GB" sz="2000" b="1" i="1" dirty="0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0" name="Line 194"/>
          <p:cNvSpPr>
            <a:spLocks noChangeShapeType="1"/>
          </p:cNvSpPr>
          <p:nvPr/>
        </p:nvSpPr>
        <p:spPr bwMode="auto">
          <a:xfrm>
            <a:off x="5724128" y="5661248"/>
            <a:ext cx="0" cy="4321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" name="Line 194"/>
          <p:cNvSpPr>
            <a:spLocks noChangeShapeType="1"/>
          </p:cNvSpPr>
          <p:nvPr/>
        </p:nvSpPr>
        <p:spPr bwMode="auto">
          <a:xfrm>
            <a:off x="6516216" y="5589240"/>
            <a:ext cx="432048" cy="7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56" name="Line 194"/>
          <p:cNvSpPr>
            <a:spLocks noChangeShapeType="1"/>
          </p:cNvSpPr>
          <p:nvPr/>
        </p:nvSpPr>
        <p:spPr bwMode="auto">
          <a:xfrm>
            <a:off x="5292080" y="5661248"/>
            <a:ext cx="432048" cy="7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57" name="Line 194"/>
          <p:cNvSpPr>
            <a:spLocks noChangeShapeType="1"/>
          </p:cNvSpPr>
          <p:nvPr/>
        </p:nvSpPr>
        <p:spPr bwMode="auto">
          <a:xfrm>
            <a:off x="2843808" y="5661248"/>
            <a:ext cx="432048" cy="7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  <p:sp>
        <p:nvSpPr>
          <p:cNvPr id="45" name="Text Box 178"/>
          <p:cNvSpPr txBox="1">
            <a:spLocks noChangeArrowheads="1"/>
          </p:cNvSpPr>
          <p:nvPr/>
        </p:nvSpPr>
        <p:spPr bwMode="auto">
          <a:xfrm>
            <a:off x="-36512" y="6093296"/>
            <a:ext cx="90922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3</a:t>
            </a:r>
            <a:r>
              <a:rPr lang="en-GB" sz="1800" i="0" dirty="0" smtClean="0">
                <a:latin typeface="Comic Sans MS"/>
              </a:rPr>
              <a:t>×</a:t>
            </a:r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aseline="30000" dirty="0" smtClean="0"/>
              <a:t>-21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46" name="Text Box 173"/>
          <p:cNvSpPr txBox="1">
            <a:spLocks noChangeArrowheads="1"/>
          </p:cNvSpPr>
          <p:nvPr/>
        </p:nvSpPr>
        <p:spPr bwMode="auto">
          <a:xfrm>
            <a:off x="-36512" y="6525344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-5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41" name="Line 194"/>
          <p:cNvSpPr>
            <a:spLocks noChangeShapeType="1"/>
          </p:cNvSpPr>
          <p:nvPr/>
        </p:nvSpPr>
        <p:spPr bwMode="auto">
          <a:xfrm>
            <a:off x="6948264" y="260648"/>
            <a:ext cx="0" cy="58327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7" cstate="print"/>
          <a:srcRect l="8647" r="3478" b="36014"/>
          <a:stretch>
            <a:fillRect/>
          </a:stretch>
        </p:blipFill>
        <p:spPr bwMode="auto">
          <a:xfrm>
            <a:off x="7020272" y="3609264"/>
            <a:ext cx="2123728" cy="226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>
          <a:xfrm>
            <a:off x="7020272" y="1772816"/>
            <a:ext cx="18356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beyo</a:t>
            </a:r>
            <a:r>
              <a:rPr lang="en-GB" sz="2800" dirty="0" smtClean="0">
                <a:solidFill>
                  <a:sysClr val="windowText" lastClr="000000"/>
                </a:solidFill>
              </a:rPr>
              <a:t>nd horizon only gravity </a:t>
            </a:r>
            <a:r>
              <a:rPr lang="en-GB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62" name="Text Box 163"/>
          <p:cNvSpPr txBox="1">
            <a:spLocks noChangeArrowheads="1"/>
          </p:cNvSpPr>
          <p:nvPr/>
        </p:nvSpPr>
        <p:spPr bwMode="auto">
          <a:xfrm>
            <a:off x="-37145" y="1594579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B0F0"/>
                </a:solidFill>
                <a:latin typeface="Comic Sans MS" pitchFamily="66" charset="0"/>
              </a:rPr>
              <a:t>electrodynamics</a:t>
            </a:r>
            <a:endParaRPr lang="en-GB" sz="2800" b="1" i="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63" name="Right Arrow 62"/>
          <p:cNvSpPr/>
          <p:nvPr/>
        </p:nvSpPr>
        <p:spPr bwMode="auto">
          <a:xfrm>
            <a:off x="3131840" y="2242651"/>
            <a:ext cx="3816424" cy="159073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1907704" y="908720"/>
            <a:ext cx="6696744" cy="2160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65" name="Right Arrow 64"/>
          <p:cNvSpPr/>
          <p:nvPr/>
        </p:nvSpPr>
        <p:spPr bwMode="auto">
          <a:xfrm>
            <a:off x="3059832" y="1757759"/>
            <a:ext cx="3888432" cy="2160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66" name="Text Box 163"/>
          <p:cNvSpPr txBox="1">
            <a:spLocks noChangeArrowheads="1"/>
          </p:cNvSpPr>
          <p:nvPr/>
        </p:nvSpPr>
        <p:spPr bwMode="auto">
          <a:xfrm>
            <a:off x="251520" y="1177588"/>
            <a:ext cx="14078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800" b="1" i="1" dirty="0" smtClean="0">
                <a:solidFill>
                  <a:srgbClr val="00B0F0"/>
                </a:solidFill>
              </a:rPr>
              <a:t>β</a:t>
            </a:r>
            <a:r>
              <a:rPr lang="en-GB" sz="2800" b="1" i="0" dirty="0" smtClean="0">
                <a:solidFill>
                  <a:srgbClr val="00B0F0"/>
                </a:solidFill>
                <a:latin typeface="Comic Sans MS" pitchFamily="66" charset="0"/>
              </a:rPr>
              <a:t> weak</a:t>
            </a:r>
            <a:endParaRPr lang="en-GB" sz="2800" b="1" i="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67" name="Right Arrow 66"/>
          <p:cNvSpPr/>
          <p:nvPr/>
        </p:nvSpPr>
        <p:spPr bwMode="auto">
          <a:xfrm>
            <a:off x="1763688" y="1340768"/>
            <a:ext cx="5256584" cy="2160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68" name="Text Box 156"/>
          <p:cNvSpPr txBox="1">
            <a:spLocks noChangeArrowheads="1"/>
          </p:cNvSpPr>
          <p:nvPr/>
        </p:nvSpPr>
        <p:spPr bwMode="auto">
          <a:xfrm>
            <a:off x="35496" y="2113692"/>
            <a:ext cx="30243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800" dirty="0" err="1" smtClean="0">
                <a:solidFill>
                  <a:srgbClr val="FF3300"/>
                </a:solidFill>
              </a:rPr>
              <a:t>c</a:t>
            </a:r>
            <a:r>
              <a:rPr lang="en-GB" sz="2800" i="0" dirty="0" err="1" smtClean="0">
                <a:solidFill>
                  <a:srgbClr val="FF3300"/>
                </a:solidFill>
                <a:latin typeface="Comic Sans MS" pitchFamily="66" charset="0"/>
              </a:rPr>
              <a:t>hromo</a:t>
            </a:r>
            <a:r>
              <a:rPr lang="en-GB" sz="2800" dirty="0" err="1" smtClean="0">
                <a:solidFill>
                  <a:srgbClr val="FF3300"/>
                </a:solidFill>
              </a:rPr>
              <a:t>dynamics</a:t>
            </a:r>
            <a:endParaRPr lang="en-GB" sz="2800" i="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69" name="Text Box 157"/>
          <p:cNvSpPr txBox="1">
            <a:spLocks noChangeArrowheads="1"/>
          </p:cNvSpPr>
          <p:nvPr/>
        </p:nvSpPr>
        <p:spPr bwMode="auto">
          <a:xfrm>
            <a:off x="310344" y="692696"/>
            <a:ext cx="13805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i="0" dirty="0">
                <a:solidFill>
                  <a:schemeClr val="accent1"/>
                </a:solidFill>
                <a:latin typeface="Comic Sans MS" pitchFamily="66" charset="0"/>
              </a:rPr>
              <a:t>gravit</a:t>
            </a:r>
            <a:r>
              <a:rPr lang="en-GB" sz="2800" i="0" dirty="0">
                <a:solidFill>
                  <a:schemeClr val="accent1"/>
                </a:solidFill>
                <a:latin typeface="Comic Sans MS" pitchFamily="66" charset="0"/>
              </a:rPr>
              <a:t>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11" y="2665152"/>
            <a:ext cx="2503165" cy="24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" name="Text Box 197"/>
          <p:cNvSpPr txBox="1">
            <a:spLocks noChangeArrowheads="1"/>
          </p:cNvSpPr>
          <p:nvPr/>
        </p:nvSpPr>
        <p:spPr bwMode="auto">
          <a:xfrm>
            <a:off x="2123728" y="4953362"/>
            <a:ext cx="1152128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stellar</a:t>
            </a:r>
          </a:p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physics</a:t>
            </a:r>
            <a:endParaRPr lang="en-GB" sz="2000" b="1" i="1" dirty="0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47" name="Line 194"/>
          <p:cNvSpPr>
            <a:spLocks noChangeShapeType="1"/>
          </p:cNvSpPr>
          <p:nvPr/>
        </p:nvSpPr>
        <p:spPr bwMode="auto">
          <a:xfrm>
            <a:off x="2555776" y="5661248"/>
            <a:ext cx="0" cy="4321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8" name="Text Box 197"/>
          <p:cNvSpPr txBox="1">
            <a:spLocks noChangeArrowheads="1"/>
          </p:cNvSpPr>
          <p:nvPr/>
        </p:nvSpPr>
        <p:spPr bwMode="auto">
          <a:xfrm>
            <a:off x="-108520" y="4953362"/>
            <a:ext cx="2664296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global physics</a:t>
            </a:r>
          </a:p>
          <a:p>
            <a:pPr algn="ctr">
              <a:defRPr/>
            </a:pPr>
            <a:r>
              <a:rPr lang="en-GB" sz="2000" dirty="0" smtClean="0">
                <a:solidFill>
                  <a:schemeClr val="tx1"/>
                </a:solidFill>
              </a:rPr>
              <a:t>quantum c</a:t>
            </a:r>
            <a:r>
              <a:rPr lang="en-GB" sz="2000" dirty="0" smtClean="0">
                <a:solidFill>
                  <a:schemeClr val="tx1"/>
                </a:solidFill>
                <a:latin typeface="Comic Sans MS" pitchFamily="66" charset="0"/>
                <a:cs typeface="+mn-cs"/>
              </a:rPr>
              <a:t>oherence</a:t>
            </a:r>
            <a:r>
              <a:rPr lang="en-GB" sz="2000" b="1" dirty="0" smtClean="0">
                <a:solidFill>
                  <a:srgbClr val="FF0000"/>
                </a:solidFill>
                <a:latin typeface="Comic Sans MS" pitchFamily="66" charset="0"/>
                <a:cs typeface="+mn-cs"/>
              </a:rPr>
              <a:t>?</a:t>
            </a:r>
            <a:endParaRPr lang="en-GB" sz="2000" b="1" dirty="0">
              <a:solidFill>
                <a:srgbClr val="FF0000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97" y="3861048"/>
            <a:ext cx="149850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0507" name="Picture 188" descr="40"/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 l="24171" t="52762" r="57375" b="7095"/>
          <a:stretch>
            <a:fillRect/>
          </a:stretch>
        </p:blipFill>
        <p:spPr bwMode="auto">
          <a:xfrm>
            <a:off x="1187624" y="3880687"/>
            <a:ext cx="360040" cy="1060481"/>
          </a:xfrm>
          <a:noFill/>
          <a:ln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47664" y="3768453"/>
            <a:ext cx="691902" cy="117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Line 194"/>
          <p:cNvSpPr>
            <a:spLocks noChangeShapeType="1"/>
          </p:cNvSpPr>
          <p:nvPr/>
        </p:nvSpPr>
        <p:spPr bwMode="auto">
          <a:xfrm>
            <a:off x="2123728" y="5661248"/>
            <a:ext cx="432048" cy="7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360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87" grpId="0" animBg="1"/>
      <p:bldP spid="201" grpId="0" animBg="1"/>
      <p:bldP spid="40" grpId="0" animBg="1"/>
      <p:bldP spid="51" grpId="0" animBg="1"/>
      <p:bldP spid="56" grpId="0" animBg="1"/>
      <p:bldP spid="57" grpId="0" animBg="1"/>
      <p:bldP spid="61" grpId="0"/>
      <p:bldP spid="62" grpId="0"/>
      <p:bldP spid="63" grpId="0" animBg="1"/>
      <p:bldP spid="65" grpId="0" animBg="1"/>
      <p:bldP spid="66" grpId="0"/>
      <p:bldP spid="67" grpId="0" animBg="1"/>
      <p:bldP spid="68" grpId="0"/>
      <p:bldP spid="199" grpId="0" animBg="1"/>
      <p:bldP spid="47" grpId="0" animBg="1"/>
      <p:bldP spid="48" grpId="0" animBg="1"/>
      <p:bldP spid="5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2110" b="10306"/>
          <a:stretch>
            <a:fillRect/>
          </a:stretch>
        </p:blipFill>
        <p:spPr bwMode="auto">
          <a:xfrm>
            <a:off x="-125264" y="2060848"/>
            <a:ext cx="925431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25413"/>
            <a:ext cx="5688632" cy="639291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Atomic </a:t>
            </a:r>
            <a:r>
              <a:rPr lang="en-US" dirty="0" smtClean="0">
                <a:solidFill>
                  <a:schemeClr val="accent2"/>
                </a:solidFill>
              </a:rPr>
              <a:t>Phase </a:t>
            </a:r>
            <a:r>
              <a:rPr lang="en-US" dirty="0" err="1" smtClean="0">
                <a:solidFill>
                  <a:schemeClr val="accent2"/>
                </a:solidFill>
              </a:rPr>
              <a:t>Graviometry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105580"/>
            <a:ext cx="6024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local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phase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invariance in Earth’s 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g</a:t>
            </a:r>
            <a:endParaRPr lang="en-GB" sz="2800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3995936" cy="51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9" y="1772816"/>
            <a:ext cx="3419872" cy="510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23928" y="2492896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ym typeface="Symbol"/>
              </a:rPr>
              <a:t> </a:t>
            </a:r>
            <a:r>
              <a:rPr lang="en-GB" sz="2800" dirty="0" smtClean="0"/>
              <a:t>metres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3923928" y="398590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f</a:t>
            </a:r>
            <a:r>
              <a:rPr lang="en-GB" sz="2800" dirty="0" smtClean="0"/>
              <a:t>ew 10s x</a:t>
            </a:r>
          </a:p>
          <a:p>
            <a:r>
              <a:rPr lang="en-GB" sz="2800" dirty="0" smtClean="0"/>
              <a:t>m</a:t>
            </a:r>
            <a:r>
              <a:rPr lang="en-GB" sz="2800" dirty="0" smtClean="0"/>
              <a:t>etres </a:t>
            </a:r>
            <a:r>
              <a:rPr lang="en-GB" sz="2800" dirty="0" smtClean="0">
                <a:sym typeface="Symbol"/>
              </a:rPr>
              <a:t>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1340768"/>
            <a:ext cx="792088" cy="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r="1651"/>
          <a:stretch>
            <a:fillRect/>
          </a:stretch>
        </p:blipFill>
        <p:spPr bwMode="auto">
          <a:xfrm rot="5400000">
            <a:off x="-876500" y="4161484"/>
            <a:ext cx="3600400" cy="170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405" y="116632"/>
            <a:ext cx="6480843" cy="648072"/>
          </a:xfrm>
        </p:spPr>
        <p:txBody>
          <a:bodyPr/>
          <a:lstStyle/>
          <a:p>
            <a:pPr eaLnBrk="1" hangingPunct="1"/>
            <a:r>
              <a:rPr lang="en-GB" dirty="0" smtClean="0"/>
              <a:t>CASCADE – SC cavity for HSP</a:t>
            </a:r>
          </a:p>
        </p:txBody>
      </p:sp>
      <p:pic>
        <p:nvPicPr>
          <p:cNvPr id="97282" name="Picture 2" descr="C:\Users\ksv86254\Documents\Mathematica Notebooks\williams_peter.fig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676335"/>
            <a:ext cx="4824536" cy="413704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7504" y="836712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hidden sector photons </a:t>
            </a:r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anomalous coupling </a:t>
            </a:r>
            <a:r>
              <a:rPr lang="en-GB" sz="2800" dirty="0" smtClean="0">
                <a:solidFill>
                  <a:schemeClr val="tx1"/>
                </a:solidFill>
              </a:rPr>
              <a:t>sc cavities</a:t>
            </a:r>
            <a:endParaRPr lang="en-GB" sz="2800" dirty="0" smtClean="0">
              <a:solidFill>
                <a:schemeClr val="tx1"/>
              </a:solidFill>
              <a:latin typeface="+mn-lt"/>
            </a:endParaRPr>
          </a:p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 -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sc </a:t>
            </a:r>
            <a:r>
              <a:rPr lang="en-GB" sz="2800" i="1" dirty="0" smtClean="0">
                <a:solidFill>
                  <a:schemeClr val="tx1"/>
                </a:solidFill>
                <a:latin typeface="+mn-lt"/>
              </a:rPr>
              <a:t>Q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~10</a:t>
            </a:r>
            <a:r>
              <a:rPr lang="en-GB" sz="2800" baseline="30000" dirty="0" smtClean="0">
                <a:solidFill>
                  <a:schemeClr val="tx1"/>
                </a:solidFill>
                <a:latin typeface="+mn-lt"/>
              </a:rPr>
              <a:t>9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 (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nc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800" i="1" dirty="0" smtClean="0">
                <a:solidFill>
                  <a:schemeClr val="tx1"/>
                </a:solidFill>
              </a:rPr>
              <a:t>Q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~10</a:t>
            </a:r>
            <a:r>
              <a:rPr lang="en-GB" sz="2800" b="1" baseline="30000" dirty="0" smtClean="0">
                <a:solidFill>
                  <a:schemeClr val="tx1"/>
                </a:solidFill>
                <a:latin typeface="+mn-lt"/>
              </a:rPr>
              <a:t>6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 -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cryo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+mn-lt"/>
                <a:sym typeface="Symbol"/>
              </a:rPr>
              <a:t> 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S/N ~ thermal</a:t>
            </a:r>
            <a:endParaRPr lang="en-GB" sz="2800" baseline="30000" dirty="0" smtClean="0">
              <a:solidFill>
                <a:schemeClr val="tx1"/>
              </a:solidFill>
              <a:latin typeface="+mn-lt"/>
            </a:endParaRPr>
          </a:p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 -</a:t>
            </a:r>
            <a:r>
              <a:rPr lang="en-GB" sz="20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latin typeface="+mn-lt"/>
                <a:sym typeface="Symbol"/>
              </a:rPr>
              <a:t>m</a:t>
            </a:r>
            <a:r>
              <a:rPr lang="en-GB" sz="2800" dirty="0" smtClean="0">
                <a:solidFill>
                  <a:schemeClr val="tx1"/>
                </a:solidFill>
                <a:latin typeface="+mn-lt"/>
              </a:rPr>
              <a:t>ass 1’s – 100’s </a:t>
            </a:r>
            <a:r>
              <a:rPr lang="en-GB" sz="2800" dirty="0" err="1" smtClean="0">
                <a:solidFill>
                  <a:schemeClr val="tx1"/>
                </a:solidFill>
                <a:latin typeface="+mn-lt"/>
              </a:rPr>
              <a:t>meV</a:t>
            </a:r>
            <a:endParaRPr lang="en-GB" sz="1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Picture 5" descr="cavity-cross-sec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5157192"/>
            <a:ext cx="1876274" cy="576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C:\Documents and Settings\ksv86254\My Documents\Hidden Sector\2011_5_19_experiment_writeup\photos\IMG_1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607619" y="3441053"/>
            <a:ext cx="1824306" cy="1368152"/>
          </a:xfrm>
          <a:prstGeom prst="rect">
            <a:avLst/>
          </a:prstGeom>
          <a:noFill/>
        </p:spPr>
      </p:pic>
      <p:pic>
        <p:nvPicPr>
          <p:cNvPr id="8" name="Picture 2" descr="C:\Documents and Settings\ksv86254\My Documents\Hidden Sector\2011_5_19_experiment_writeup\photos\IMG_13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831945"/>
            <a:ext cx="1368152" cy="1026055"/>
          </a:xfrm>
          <a:prstGeom prst="rect">
            <a:avLst/>
          </a:prstGeom>
          <a:noFill/>
        </p:spPr>
      </p:pic>
      <p:pic>
        <p:nvPicPr>
          <p:cNvPr id="10" name="Picture 5" descr="dllogo_lar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980728"/>
            <a:ext cx="1547664" cy="28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 bwMode="auto">
          <a:xfrm>
            <a:off x="179512" y="908720"/>
            <a:ext cx="8064896" cy="648072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3275856" y="2204864"/>
            <a:ext cx="1080120" cy="360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3149972"/>
            <a:ext cx="4176464" cy="927100"/>
          </a:xfrm>
        </p:spPr>
        <p:txBody>
          <a:bodyPr/>
          <a:lstStyle/>
          <a:p>
            <a:r>
              <a:rPr lang="en-GB" sz="4000" dirty="0" smtClean="0"/>
              <a:t>4. Spin-out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4784" t="8001"/>
          <a:stretch>
            <a:fillRect/>
          </a:stretch>
        </p:blipFill>
        <p:spPr bwMode="auto">
          <a:xfrm>
            <a:off x="-25551" y="0"/>
            <a:ext cx="91340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368636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048385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149972"/>
            <a:ext cx="6120680" cy="927100"/>
          </a:xfrm>
        </p:spPr>
        <p:txBody>
          <a:bodyPr/>
          <a:lstStyle/>
          <a:p>
            <a:r>
              <a:rPr lang="en-GB" sz="4000" dirty="0" smtClean="0"/>
              <a:t>4. </a:t>
            </a:r>
            <a:r>
              <a:rPr lang="en-GB" sz="4000" dirty="0" smtClean="0"/>
              <a:t>Accelerator Science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835150" y="125413"/>
            <a:ext cx="4249738" cy="711200"/>
          </a:xfrm>
          <a:ln/>
        </p:spPr>
        <p:txBody>
          <a:bodyPr/>
          <a:lstStyle/>
          <a:p>
            <a:r>
              <a:rPr lang="en-GB" sz="3200">
                <a:solidFill>
                  <a:schemeClr val="accent2"/>
                </a:solidFill>
                <a:latin typeface="Comic Sans MS" pitchFamily="66" charset="0"/>
              </a:rPr>
              <a:t>R&amp;D Challenge …</a:t>
            </a:r>
          </a:p>
        </p:txBody>
      </p:sp>
      <p:pic>
        <p:nvPicPr>
          <p:cNvPr id="982019" name="Picture 3" descr="ILC_pi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1889125"/>
            <a:ext cx="1524000" cy="1701800"/>
          </a:xfrm>
          <a:noFill/>
          <a:ln>
            <a:miter lim="800000"/>
            <a:headEnd/>
            <a:tailEnd/>
          </a:ln>
        </p:spPr>
      </p:pic>
      <p:pic>
        <p:nvPicPr>
          <p:cNvPr id="98202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138" y="1916113"/>
            <a:ext cx="1404937" cy="1870075"/>
          </a:xfrm>
          <a:noFill/>
          <a:ln>
            <a:miter lim="800000"/>
            <a:headEnd/>
            <a:tailEnd/>
          </a:ln>
        </p:spPr>
      </p:pic>
      <p:pic>
        <p:nvPicPr>
          <p:cNvPr id="982021" name="Picture 5" descr="LHC_sector81_rea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689350"/>
            <a:ext cx="1697038" cy="939800"/>
          </a:xfrm>
          <a:noFill/>
          <a:ln>
            <a:miter lim="800000"/>
            <a:headEnd/>
            <a:tailEnd/>
          </a:ln>
        </p:spPr>
      </p:pic>
      <p:sp>
        <p:nvSpPr>
          <p:cNvPr id="982022" name="Text Box 6"/>
          <p:cNvSpPr txBox="1">
            <a:spLocks noChangeArrowheads="1"/>
          </p:cNvSpPr>
          <p:nvPr/>
        </p:nvSpPr>
        <p:spPr bwMode="auto">
          <a:xfrm>
            <a:off x="107950" y="3078163"/>
            <a:ext cx="703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ILC</a:t>
            </a:r>
          </a:p>
        </p:txBody>
      </p:sp>
      <p:sp>
        <p:nvSpPr>
          <p:cNvPr id="982023" name="Text Box 7"/>
          <p:cNvSpPr txBox="1">
            <a:spLocks noChangeArrowheads="1"/>
          </p:cNvSpPr>
          <p:nvPr/>
        </p:nvSpPr>
        <p:spPr bwMode="auto">
          <a:xfrm>
            <a:off x="1012825" y="4183063"/>
            <a:ext cx="76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LHC</a:t>
            </a:r>
          </a:p>
        </p:txBody>
      </p:sp>
      <p:pic>
        <p:nvPicPr>
          <p:cNvPr id="982027" name="Picture 11"/>
          <p:cNvPicPr>
            <a:picLocks noChangeAspect="1" noChangeArrowheads="1"/>
          </p:cNvPicPr>
          <p:nvPr/>
        </p:nvPicPr>
        <p:blipFill>
          <a:blip r:embed="rId5" cstate="print"/>
          <a:srcRect t="4904"/>
          <a:stretch>
            <a:fillRect/>
          </a:stretch>
        </p:blipFill>
        <p:spPr bwMode="auto">
          <a:xfrm>
            <a:off x="5618163" y="1989138"/>
            <a:ext cx="20494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2028" name="Text Box 12"/>
          <p:cNvSpPr txBox="1">
            <a:spLocks noChangeArrowheads="1"/>
          </p:cNvSpPr>
          <p:nvPr/>
        </p:nvSpPr>
        <p:spPr bwMode="auto">
          <a:xfrm>
            <a:off x="5553075" y="1963738"/>
            <a:ext cx="915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LCLS</a:t>
            </a:r>
          </a:p>
        </p:txBody>
      </p:sp>
      <p:pic>
        <p:nvPicPr>
          <p:cNvPr id="982029" name="Picture 13" descr="NF_lay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88" y="4652963"/>
            <a:ext cx="2359025" cy="1766887"/>
          </a:xfrm>
          <a:prstGeom prst="rect">
            <a:avLst/>
          </a:prstGeom>
          <a:noFill/>
        </p:spPr>
      </p:pic>
      <p:sp>
        <p:nvSpPr>
          <p:cNvPr id="982030" name="Text Box 14"/>
          <p:cNvSpPr txBox="1">
            <a:spLocks noChangeArrowheads="1"/>
          </p:cNvSpPr>
          <p:nvPr/>
        </p:nvSpPr>
        <p:spPr bwMode="auto">
          <a:xfrm>
            <a:off x="107950" y="6343650"/>
            <a:ext cx="1565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l-GR" sz="2400" i="1">
                <a:solidFill>
                  <a:schemeClr val="tx1"/>
                </a:solidFill>
              </a:rPr>
              <a:t>ν</a:t>
            </a:r>
            <a:r>
              <a:rPr lang="en-GB" sz="2400">
                <a:solidFill>
                  <a:schemeClr val="tx1"/>
                </a:solidFill>
              </a:rPr>
              <a:t>-Factory</a:t>
            </a:r>
            <a:endParaRPr lang="el-GR" sz="2400">
              <a:solidFill>
                <a:schemeClr val="tx1"/>
              </a:solidFill>
            </a:endParaRPr>
          </a:p>
        </p:txBody>
      </p:sp>
      <p:sp>
        <p:nvSpPr>
          <p:cNvPr id="982037" name="Text Box 21"/>
          <p:cNvSpPr txBox="1">
            <a:spLocks noChangeArrowheads="1"/>
          </p:cNvSpPr>
          <p:nvPr/>
        </p:nvSpPr>
        <p:spPr bwMode="auto">
          <a:xfrm>
            <a:off x="34925" y="969963"/>
            <a:ext cx="2206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tx1"/>
                </a:solidFill>
              </a:rPr>
              <a:t>High Energy</a:t>
            </a:r>
          </a:p>
          <a:p>
            <a:r>
              <a:rPr lang="en-GB" sz="2800">
                <a:solidFill>
                  <a:schemeClr val="tx1"/>
                </a:solidFill>
              </a:rPr>
              <a:t>Physics</a:t>
            </a:r>
            <a:endParaRPr lang="el-GR" sz="2800">
              <a:solidFill>
                <a:schemeClr val="tx1"/>
              </a:solidFill>
            </a:endParaRPr>
          </a:p>
        </p:txBody>
      </p:sp>
      <p:pic>
        <p:nvPicPr>
          <p:cNvPr id="982039" name="Picture 23" descr="globe"/>
          <p:cNvPicPr>
            <a:picLocks noChangeAspect="1" noChangeArrowheads="1"/>
          </p:cNvPicPr>
          <p:nvPr/>
        </p:nvPicPr>
        <p:blipFill>
          <a:blip r:embed="rId7" cstate="print"/>
          <a:srcRect l="15143" t="9666" r="15762" b="9666"/>
          <a:stretch>
            <a:fillRect/>
          </a:stretch>
        </p:blipFill>
        <p:spPr bwMode="auto">
          <a:xfrm>
            <a:off x="2197100" y="2276475"/>
            <a:ext cx="2303463" cy="2305050"/>
          </a:xfrm>
          <a:prstGeom prst="rect">
            <a:avLst/>
          </a:prstGeom>
          <a:noFill/>
        </p:spPr>
      </p:pic>
      <p:sp>
        <p:nvSpPr>
          <p:cNvPr id="982048" name="Text Box 32"/>
          <p:cNvSpPr txBox="1">
            <a:spLocks noChangeArrowheads="1"/>
          </p:cNvSpPr>
          <p:nvPr/>
        </p:nvSpPr>
        <p:spPr bwMode="auto">
          <a:xfrm>
            <a:off x="2339975" y="1341438"/>
            <a:ext cx="2652713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/>
              <a:t> </a:t>
            </a:r>
            <a:r>
              <a:rPr lang="en-GB" sz="2800">
                <a:solidFill>
                  <a:schemeClr val="tx1"/>
                </a:solidFill>
              </a:rPr>
              <a:t>universal</a:t>
            </a:r>
          </a:p>
          <a:p>
            <a:r>
              <a:rPr lang="en-GB" sz="2800">
                <a:solidFill>
                  <a:schemeClr val="tx1"/>
                </a:solidFill>
              </a:rPr>
              <a:t>   </a:t>
            </a:r>
            <a:r>
              <a:rPr lang="en-GB" sz="2800">
                <a:solidFill>
                  <a:srgbClr val="FF0000"/>
                </a:solidFill>
              </a:rPr>
              <a:t>-</a:t>
            </a:r>
            <a:r>
              <a:rPr lang="en-GB" sz="2800">
                <a:solidFill>
                  <a:schemeClr val="tx1"/>
                </a:solidFill>
              </a:rPr>
              <a:t> MV/m</a:t>
            </a:r>
          </a:p>
          <a:p>
            <a:r>
              <a:rPr lang="en-GB" sz="2800">
                <a:solidFill>
                  <a:schemeClr val="tx1"/>
                </a:solidFill>
              </a:rPr>
              <a:t>   </a:t>
            </a:r>
            <a:r>
              <a:rPr lang="en-GB" sz="2800">
                <a:solidFill>
                  <a:srgbClr val="FF0000"/>
                </a:solidFill>
              </a:rPr>
              <a:t>- </a:t>
            </a:r>
            <a:r>
              <a:rPr lang="en-GB" sz="2800">
                <a:solidFill>
                  <a:schemeClr val="tx1"/>
                </a:solidFill>
              </a:rPr>
              <a:t>intensity</a:t>
            </a:r>
          </a:p>
          <a:p>
            <a:r>
              <a:rPr lang="en-GB" sz="2800">
                <a:solidFill>
                  <a:schemeClr val="tx1"/>
                </a:solidFill>
              </a:rPr>
              <a:t>   </a:t>
            </a:r>
            <a:r>
              <a:rPr lang="en-GB" sz="2800">
                <a:solidFill>
                  <a:srgbClr val="FF0000"/>
                </a:solidFill>
              </a:rPr>
              <a:t>-</a:t>
            </a:r>
            <a:r>
              <a:rPr lang="en-GB" sz="2800">
                <a:solidFill>
                  <a:schemeClr val="tx1"/>
                </a:solidFill>
              </a:rPr>
              <a:t> nm delivery</a:t>
            </a:r>
            <a:endParaRPr lang="el-GR" sz="2800">
              <a:solidFill>
                <a:schemeClr val="tx1"/>
              </a:solidFill>
            </a:endParaRPr>
          </a:p>
        </p:txBody>
      </p:sp>
      <p:sp>
        <p:nvSpPr>
          <p:cNvPr id="982050" name="Text Box 34"/>
          <p:cNvSpPr txBox="1">
            <a:spLocks noChangeArrowheads="1"/>
          </p:cNvSpPr>
          <p:nvPr/>
        </p:nvSpPr>
        <p:spPr bwMode="auto">
          <a:xfrm>
            <a:off x="2576513" y="5141913"/>
            <a:ext cx="1851025" cy="13731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chemeClr val="tx1"/>
                </a:solidFill>
              </a:rPr>
              <a:t>Cockcroft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Institute</a:t>
            </a:r>
          </a:p>
          <a:p>
            <a:pPr algn="ctr"/>
            <a:r>
              <a:rPr lang="en-GB" sz="2800">
                <a:solidFill>
                  <a:schemeClr val="tx1"/>
                </a:solidFill>
              </a:rPr>
              <a:t>+UK plc</a:t>
            </a:r>
            <a:endParaRPr lang="el-GR" sz="2800">
              <a:solidFill>
                <a:schemeClr val="tx1"/>
              </a:solidFill>
            </a:endParaRPr>
          </a:p>
        </p:txBody>
      </p:sp>
      <p:pic>
        <p:nvPicPr>
          <p:cNvPr id="982053" name="Picture 37" descr="DiamondLightBuilding_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9925" y="5338763"/>
            <a:ext cx="208915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2054" name="Picture 3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488" y="3860800"/>
            <a:ext cx="2160587" cy="1350963"/>
          </a:xfrm>
          <a:noFill/>
          <a:ln>
            <a:miter lim="800000"/>
            <a:headEnd/>
            <a:tailEnd/>
          </a:ln>
        </p:spPr>
      </p:pic>
      <p:sp>
        <p:nvSpPr>
          <p:cNvPr id="982055" name="Text Box 39"/>
          <p:cNvSpPr txBox="1">
            <a:spLocks noChangeArrowheads="1"/>
          </p:cNvSpPr>
          <p:nvPr/>
        </p:nvSpPr>
        <p:spPr bwMode="auto">
          <a:xfrm>
            <a:off x="6862763" y="4802188"/>
            <a:ext cx="94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tx1"/>
                </a:solidFill>
              </a:rPr>
              <a:t>XFEL</a:t>
            </a:r>
          </a:p>
        </p:txBody>
      </p:sp>
      <p:sp>
        <p:nvSpPr>
          <p:cNvPr id="982060" name="Text Box 44"/>
          <p:cNvSpPr txBox="1">
            <a:spLocks noChangeArrowheads="1"/>
          </p:cNvSpPr>
          <p:nvPr/>
        </p:nvSpPr>
        <p:spPr bwMode="auto">
          <a:xfrm>
            <a:off x="6978650" y="6400800"/>
            <a:ext cx="177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DIAMOND</a:t>
            </a:r>
          </a:p>
        </p:txBody>
      </p:sp>
      <p:sp>
        <p:nvSpPr>
          <p:cNvPr id="982061" name="Text Box 45"/>
          <p:cNvSpPr txBox="1">
            <a:spLocks noChangeArrowheads="1"/>
          </p:cNvSpPr>
          <p:nvPr/>
        </p:nvSpPr>
        <p:spPr bwMode="auto">
          <a:xfrm>
            <a:off x="2339975" y="908050"/>
            <a:ext cx="1495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/>
              <a:t> </a:t>
            </a:r>
            <a:r>
              <a:rPr lang="en-GB" sz="2800">
                <a:solidFill>
                  <a:schemeClr val="tx1"/>
                </a:solidFill>
              </a:rPr>
              <a:t>global</a:t>
            </a:r>
            <a:endParaRPr lang="el-GR" sz="2800">
              <a:solidFill>
                <a:schemeClr val="tx1"/>
              </a:solidFill>
            </a:endParaRPr>
          </a:p>
        </p:txBody>
      </p:sp>
      <p:pic>
        <p:nvPicPr>
          <p:cNvPr id="982049" name="Picture 33" descr="nwda"/>
          <p:cNvPicPr>
            <a:picLocks noChangeAspect="1" noChangeArrowheads="1"/>
          </p:cNvPicPr>
          <p:nvPr/>
        </p:nvPicPr>
        <p:blipFill>
          <a:blip r:embed="rId10" cstate="print"/>
          <a:srcRect l="1079" r="16574"/>
          <a:stretch>
            <a:fillRect/>
          </a:stretch>
        </p:blipFill>
        <p:spPr bwMode="auto">
          <a:xfrm>
            <a:off x="2555875" y="3357563"/>
            <a:ext cx="1871663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2065" name="Picture 49" descr="Plan for area"/>
          <p:cNvPicPr>
            <a:picLocks noChangeAspect="1" noChangeArrowheads="1"/>
          </p:cNvPicPr>
          <p:nvPr/>
        </p:nvPicPr>
        <p:blipFill>
          <a:blip r:embed="rId11" cstate="print"/>
          <a:srcRect t="13916"/>
          <a:stretch>
            <a:fillRect/>
          </a:stretch>
        </p:blipFill>
        <p:spPr bwMode="auto">
          <a:xfrm>
            <a:off x="4787900" y="5157788"/>
            <a:ext cx="2232025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82066" name="Text Box 50"/>
          <p:cNvSpPr txBox="1">
            <a:spLocks noChangeArrowheads="1"/>
          </p:cNvSpPr>
          <p:nvPr/>
        </p:nvSpPr>
        <p:spPr bwMode="auto">
          <a:xfrm>
            <a:off x="5795963" y="5494338"/>
            <a:ext cx="79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ESS</a:t>
            </a:r>
          </a:p>
        </p:txBody>
      </p:sp>
      <p:sp>
        <p:nvSpPr>
          <p:cNvPr id="982067" name="Text Box 51"/>
          <p:cNvSpPr txBox="1">
            <a:spLocks noChangeArrowheads="1"/>
          </p:cNvSpPr>
          <p:nvPr/>
        </p:nvSpPr>
        <p:spPr bwMode="auto">
          <a:xfrm>
            <a:off x="4016375" y="6365875"/>
            <a:ext cx="1635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tx1"/>
                </a:solidFill>
              </a:rPr>
              <a:t>neutrons</a:t>
            </a:r>
            <a:endParaRPr lang="el-GR" sz="2800">
              <a:solidFill>
                <a:schemeClr val="tx1"/>
              </a:solidFill>
            </a:endParaRPr>
          </a:p>
        </p:txBody>
      </p:sp>
      <p:sp>
        <p:nvSpPr>
          <p:cNvPr id="982068" name="Line 52"/>
          <p:cNvSpPr>
            <a:spLocks noChangeShapeType="1"/>
          </p:cNvSpPr>
          <p:nvPr/>
        </p:nvSpPr>
        <p:spPr bwMode="auto">
          <a:xfrm>
            <a:off x="4067175" y="4437063"/>
            <a:ext cx="3313113" cy="11525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82069" name="Line 53"/>
          <p:cNvSpPr>
            <a:spLocks noChangeShapeType="1"/>
          </p:cNvSpPr>
          <p:nvPr/>
        </p:nvSpPr>
        <p:spPr bwMode="auto">
          <a:xfrm flipV="1">
            <a:off x="4067175" y="2636838"/>
            <a:ext cx="3960813" cy="12969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82070" name="Line 54"/>
          <p:cNvSpPr>
            <a:spLocks noChangeShapeType="1"/>
          </p:cNvSpPr>
          <p:nvPr/>
        </p:nvSpPr>
        <p:spPr bwMode="auto">
          <a:xfrm flipH="1" flipV="1">
            <a:off x="1403350" y="2997200"/>
            <a:ext cx="1728788" cy="719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82071" name="Line 55"/>
          <p:cNvSpPr>
            <a:spLocks noChangeShapeType="1"/>
          </p:cNvSpPr>
          <p:nvPr/>
        </p:nvSpPr>
        <p:spPr bwMode="auto">
          <a:xfrm flipH="1">
            <a:off x="1692275" y="4005263"/>
            <a:ext cx="1511300" cy="714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82072" name="Line 56"/>
          <p:cNvSpPr>
            <a:spLocks noChangeShapeType="1"/>
          </p:cNvSpPr>
          <p:nvPr/>
        </p:nvSpPr>
        <p:spPr bwMode="auto">
          <a:xfrm flipH="1">
            <a:off x="2051050" y="4508500"/>
            <a:ext cx="122555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982074" name="Text Box 58"/>
          <p:cNvSpPr txBox="1">
            <a:spLocks noChangeArrowheads="1"/>
          </p:cNvSpPr>
          <p:nvPr/>
        </p:nvSpPr>
        <p:spPr bwMode="auto">
          <a:xfrm>
            <a:off x="6040438" y="1325563"/>
            <a:ext cx="28527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tx1"/>
                </a:solidFill>
              </a:rPr>
              <a:t>“light fantastic”</a:t>
            </a:r>
            <a:endParaRPr lang="el-GR" sz="2800">
              <a:solidFill>
                <a:schemeClr val="tx1"/>
              </a:solidFill>
            </a:endParaRPr>
          </a:p>
        </p:txBody>
      </p:sp>
      <p:sp>
        <p:nvSpPr>
          <p:cNvPr id="982075" name="Line 59"/>
          <p:cNvSpPr>
            <a:spLocks noChangeShapeType="1"/>
          </p:cNvSpPr>
          <p:nvPr/>
        </p:nvSpPr>
        <p:spPr bwMode="auto">
          <a:xfrm>
            <a:off x="4140200" y="4149725"/>
            <a:ext cx="3024188" cy="5032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82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8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8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8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8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8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8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8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8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48" grpId="0"/>
      <p:bldP spid="982050" grpId="0" animBg="1"/>
      <p:bldP spid="982068" grpId="0" animBg="1"/>
      <p:bldP spid="982069" grpId="0" animBg="1"/>
      <p:bldP spid="982070" grpId="0" animBg="1"/>
      <p:bldP spid="982071" grpId="0" animBg="1"/>
      <p:bldP spid="982072" grpId="0" animBg="1"/>
      <p:bldP spid="98207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5688632" cy="639291"/>
          </a:xfrm>
        </p:spPr>
        <p:txBody>
          <a:bodyPr/>
          <a:lstStyle/>
          <a:p>
            <a:r>
              <a:rPr lang="en-GB" dirty="0" smtClean="0"/>
              <a:t>The Energy Frontier: </a:t>
            </a:r>
            <a:r>
              <a:rPr lang="en-GB" i="1" dirty="0" err="1" smtClean="0"/>
              <a:t>e</a:t>
            </a:r>
            <a:r>
              <a:rPr lang="en-GB" b="1" baseline="30000" dirty="0" err="1" smtClean="0"/>
              <a:t>+</a:t>
            </a:r>
            <a:r>
              <a:rPr lang="en-GB" i="1" dirty="0" err="1" smtClean="0"/>
              <a:t>e</a:t>
            </a:r>
            <a:r>
              <a:rPr lang="en-GB" b="1" baseline="30000" dirty="0" smtClean="0"/>
              <a:t>-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26" name="Picture 5" descr="A superconducting TESLA cavity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15" y="1829110"/>
            <a:ext cx="4752777" cy="80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 descr="http://www.interactions.org/imagebank/images/KE0065M.jpg"/>
          <p:cNvPicPr>
            <a:picLocks noChangeAspect="1" noChangeArrowheads="1"/>
          </p:cNvPicPr>
          <p:nvPr/>
        </p:nvPicPr>
        <p:blipFill>
          <a:blip r:embed="rId3" cstate="print"/>
          <a:srcRect b="9091"/>
          <a:stretch>
            <a:fillRect/>
          </a:stretch>
        </p:blipFill>
        <p:spPr bwMode="auto">
          <a:xfrm>
            <a:off x="412304" y="2636912"/>
            <a:ext cx="4752526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7504" y="764704"/>
            <a:ext cx="53285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 b="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</a:t>
            </a:r>
            <a:r>
              <a:rPr lang="en-US" sz="2800" b="0" dirty="0" smtClean="0">
                <a:solidFill>
                  <a:schemeClr val="tx1"/>
                </a:solidFill>
              </a:rPr>
              <a:t>he energy frontier </a:t>
            </a:r>
            <a:r>
              <a:rPr lang="en-US" sz="2800" b="1" dirty="0" smtClean="0">
                <a:solidFill>
                  <a:srgbClr val="FF3101"/>
                </a:solidFill>
              </a:rPr>
              <a:t>? </a:t>
            </a:r>
            <a:r>
              <a:rPr lang="en-US" sz="2800" dirty="0" smtClean="0">
                <a:solidFill>
                  <a:schemeClr val="tx1"/>
                </a:solidFill>
              </a:rPr>
              <a:t>ILC</a:t>
            </a:r>
            <a:r>
              <a:rPr lang="en-US" sz="2800" b="1" dirty="0" smtClean="0">
                <a:solidFill>
                  <a:srgbClr val="FF3101"/>
                </a:solidFill>
              </a:rPr>
              <a:t> ?</a:t>
            </a:r>
            <a:endParaRPr lang="en-GB" sz="2800" b="1" dirty="0">
              <a:solidFill>
                <a:srgbClr val="FF3101"/>
              </a:solidFill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23528" y="1196752"/>
            <a:ext cx="83123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-</a:t>
            </a:r>
            <a:r>
              <a:rPr lang="en-GB" sz="2800" dirty="0" smtClean="0">
                <a:solidFill>
                  <a:schemeClr val="tx1"/>
                </a:solidFill>
              </a:rPr>
              <a:t> MV/m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H="1">
            <a:off x="2574504" y="2564904"/>
            <a:ext cx="2376264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918320" y="2492896"/>
            <a:ext cx="720080" cy="10801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1" name="コンテンツ プレースホルダ 9"/>
          <p:cNvGraphicFramePr>
            <a:graphicFrameLocks/>
          </p:cNvGraphicFramePr>
          <p:nvPr/>
        </p:nvGraphicFramePr>
        <p:xfrm>
          <a:off x="5508104" y="758901"/>
          <a:ext cx="3600400" cy="4263499"/>
        </p:xfrm>
        <a:graphic>
          <a:graphicData uri="http://schemas.openxmlformats.org/drawingml/2006/table">
            <a:tbl>
              <a:tblPr/>
              <a:tblGrid>
                <a:gridCol w="2108984"/>
                <a:gridCol w="1491416"/>
              </a:tblGrid>
              <a:tr h="2863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Parameter</a:t>
                      </a:r>
                      <a:endParaRPr kumimoji="1" lang="ja-JP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Value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2863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C.M.  Energy</a:t>
                      </a:r>
                      <a:endParaRPr kumimoji="1" lang="ja-JP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500 </a:t>
                      </a:r>
                      <a:r>
                        <a:rPr kumimoji="1" lang="en-US" altLang="ja-JP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GeV</a:t>
                      </a:r>
                      <a:endParaRPr kumimoji="1" lang="ja-JP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50073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Peak luminosity</a:t>
                      </a:r>
                      <a:endParaRPr kumimoji="1" lang="ja-JP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2x10</a:t>
                      </a:r>
                      <a:r>
                        <a:rPr kumimoji="1" lang="en-US" altLang="ja-JP" sz="15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34</a:t>
                      </a: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 cm</a:t>
                      </a:r>
                      <a:r>
                        <a:rPr kumimoji="1" lang="en-US" altLang="ja-JP" sz="15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-2</a:t>
                      </a: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s</a:t>
                      </a:r>
                      <a:r>
                        <a:rPr kumimoji="1" lang="en-US" altLang="ja-JP" sz="15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-1</a:t>
                      </a:r>
                      <a:endParaRPr kumimoji="1" lang="ja-JP" altLang="en-US" sz="1500" b="0" i="0" u="none" strike="noStrike" cap="none" normalizeH="0" baseline="3000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345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Beam Rep. rate</a:t>
                      </a:r>
                      <a:endParaRPr kumimoji="1" lang="ja-JP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 Hz</a:t>
                      </a:r>
                      <a:endParaRPr kumimoji="1" lang="ja-JP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50073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Pulse time duration</a:t>
                      </a:r>
                      <a:endParaRPr kumimoji="1" lang="ja-JP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 ms</a:t>
                      </a:r>
                      <a:endParaRPr kumimoji="1" lang="ja-JP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50073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Average beam current </a:t>
                      </a:r>
                      <a:endParaRPr kumimoji="1" lang="ja-JP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9 mA 　</a:t>
                      </a:r>
                      <a:r>
                        <a:rPr kumimoji="1" lang="en-US" altLang="ja-JP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(in pulse)</a:t>
                      </a:r>
                      <a:endParaRPr kumimoji="1" lang="ja-JP" alt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67222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Av. field gradient</a:t>
                      </a:r>
                      <a:endParaRPr kumimoji="1" lang="ja-JP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31.5 MV/m</a:t>
                      </a:r>
                      <a:endParaRPr kumimoji="1" lang="ja-JP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727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9-cell cavity</a:t>
                      </a:r>
                      <a:endParaRPr kumimoji="1" lang="ja-JP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14,560</a:t>
                      </a:r>
                      <a:endParaRPr kumimoji="1" lang="ja-JP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727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</a:t>
                      </a:r>
                      <a:r>
                        <a:rPr kumimoji="1" lang="en-US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cryomodule</a:t>
                      </a:r>
                      <a:endParaRPr kumimoji="1" lang="ja-JP" altLang="en-US" sz="17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1,680</a:t>
                      </a:r>
                      <a:endParaRPr kumimoji="1" lang="ja-JP" altLang="en-US" sz="21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28637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# RF units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pitchFamily="-108" charset="0"/>
                          <a:ea typeface="Osaka" pitchFamily="-108" charset="-128"/>
                          <a:cs typeface="Osaka" pitchFamily="-108" charset="-128"/>
                        </a:rPr>
                        <a:t>560</a:t>
                      </a:r>
                      <a:endParaRPr kumimoji="1" lang="ja-JP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Palatino" pitchFamily="-108" charset="0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810" marR="76810" marT="38396" marB="38396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79512" y="4941168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 b="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cost: </a:t>
            </a:r>
            <a:r>
              <a:rPr lang="en-US" sz="2800" dirty="0" smtClean="0">
                <a:solidFill>
                  <a:schemeClr val="tx1"/>
                </a:solidFill>
                <a:latin typeface="Comic Sans MS"/>
              </a:rPr>
              <a:t>$ ¥ € ₤ CHF and socio-</a:t>
            </a:r>
            <a:r>
              <a:rPr lang="en-US" sz="2800" dirty="0" err="1" smtClean="0">
                <a:solidFill>
                  <a:schemeClr val="tx1"/>
                </a:solidFill>
                <a:latin typeface="Comic Sans MS"/>
              </a:rPr>
              <a:t>enviro</a:t>
            </a:r>
            <a:r>
              <a:rPr lang="en-US" sz="2800" dirty="0" smtClean="0">
                <a:solidFill>
                  <a:schemeClr val="tx1"/>
                </a:solidFill>
                <a:latin typeface="Comic Sans MS"/>
              </a:rPr>
              <a:t>-economic</a:t>
            </a:r>
            <a:r>
              <a:rPr lang="en-US" sz="2800" b="1" dirty="0" smtClean="0">
                <a:solidFill>
                  <a:srgbClr val="FF3101"/>
                </a:solidFill>
              </a:rPr>
              <a:t>?</a:t>
            </a:r>
            <a:endParaRPr lang="en-GB" sz="2800" b="1" dirty="0">
              <a:solidFill>
                <a:srgbClr val="FF3101"/>
              </a:solidFill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79512" y="5392380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 b="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feasibility</a:t>
            </a:r>
            <a:endParaRPr lang="en-US" sz="2800" b="1" dirty="0" smtClean="0">
              <a:solidFill>
                <a:srgbClr val="FF3101"/>
              </a:solidFill>
            </a:endParaRPr>
          </a:p>
          <a:p>
            <a:r>
              <a:rPr lang="en-GB" sz="2800" b="1" dirty="0" smtClean="0">
                <a:solidFill>
                  <a:srgbClr val="FF3101"/>
                </a:solidFill>
              </a:rPr>
              <a:t>  - </a:t>
            </a:r>
            <a:r>
              <a:rPr lang="en-GB" sz="2800" dirty="0" smtClean="0">
                <a:solidFill>
                  <a:schemeClr val="tx1"/>
                </a:solidFill>
              </a:rPr>
              <a:t>industrialisation  and procurement</a:t>
            </a:r>
            <a:r>
              <a:rPr lang="en-US" sz="2800" b="1" dirty="0" smtClean="0">
                <a:solidFill>
                  <a:srgbClr val="FF3101"/>
                </a:solidFill>
              </a:rPr>
              <a:t> ?</a:t>
            </a:r>
          </a:p>
          <a:p>
            <a:r>
              <a:rPr lang="en-GB" sz="2800" b="1" dirty="0" smtClean="0">
                <a:solidFill>
                  <a:srgbClr val="FF3101"/>
                </a:solidFill>
              </a:rPr>
              <a:t>  - </a:t>
            </a:r>
            <a:r>
              <a:rPr lang="en-GB" sz="2800" dirty="0" smtClean="0">
                <a:solidFill>
                  <a:schemeClr val="tx1"/>
                </a:solidFill>
              </a:rPr>
              <a:t>quality, reliability, scale</a:t>
            </a:r>
            <a:r>
              <a:rPr lang="en-US" sz="2800" b="1" dirty="0" smtClean="0">
                <a:solidFill>
                  <a:srgbClr val="FF3101"/>
                </a:solidFill>
              </a:rPr>
              <a:t> ?</a:t>
            </a:r>
            <a:endParaRPr lang="en-GB" sz="2800" b="1" dirty="0">
              <a:solidFill>
                <a:srgbClr val="FF310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323528" y="1196752"/>
            <a:ext cx="83123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-</a:t>
            </a:r>
            <a:r>
              <a:rPr lang="en-GB" sz="2800" dirty="0" smtClean="0">
                <a:solidFill>
                  <a:schemeClr val="tx1"/>
                </a:solidFill>
              </a:rPr>
              <a:t> MV/m</a:t>
            </a:r>
          </a:p>
          <a:p>
            <a:endParaRPr lang="en-GB" sz="28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3" name="Picture 12" descr="Untitled-adli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1577"/>
            <a:ext cx="9144000" cy="5616423"/>
          </a:xfrm>
          <a:prstGeom prst="rect">
            <a:avLst/>
          </a:prstGeom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7504" y="764704"/>
            <a:ext cx="56166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 b="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t</a:t>
            </a:r>
            <a:r>
              <a:rPr lang="en-US" sz="2800" b="0" dirty="0" smtClean="0">
                <a:solidFill>
                  <a:schemeClr val="tx1"/>
                </a:solidFill>
              </a:rPr>
              <a:t>he energy frontier </a:t>
            </a:r>
            <a:r>
              <a:rPr lang="en-US" sz="2800" b="1" dirty="0" smtClean="0">
                <a:solidFill>
                  <a:srgbClr val="FF3101"/>
                </a:solidFill>
              </a:rPr>
              <a:t>? </a:t>
            </a:r>
            <a:r>
              <a:rPr lang="en-US" sz="2800" dirty="0" smtClean="0">
                <a:solidFill>
                  <a:schemeClr val="tx1"/>
                </a:solidFill>
              </a:rPr>
              <a:t>CLIC</a:t>
            </a:r>
            <a:r>
              <a:rPr lang="en-US" sz="2800" b="1" dirty="0" smtClean="0">
                <a:solidFill>
                  <a:srgbClr val="FF3101"/>
                </a:solidFill>
              </a:rPr>
              <a:t> ?</a:t>
            </a:r>
            <a:endParaRPr lang="en-GB" sz="2800" b="1" dirty="0">
              <a:solidFill>
                <a:srgbClr val="FF3101"/>
              </a:solidFill>
            </a:endParaRP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79512" y="4941168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 b="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cost: </a:t>
            </a:r>
            <a:r>
              <a:rPr lang="en-US" sz="2800" dirty="0" smtClean="0">
                <a:solidFill>
                  <a:schemeClr val="tx1"/>
                </a:solidFill>
                <a:latin typeface="Comic Sans MS"/>
              </a:rPr>
              <a:t>$ ¥ € ₤ and socio-</a:t>
            </a:r>
            <a:r>
              <a:rPr lang="en-US" sz="2800" dirty="0" err="1" smtClean="0">
                <a:solidFill>
                  <a:schemeClr val="tx1"/>
                </a:solidFill>
                <a:latin typeface="Comic Sans MS"/>
              </a:rPr>
              <a:t>enviro</a:t>
            </a:r>
            <a:r>
              <a:rPr lang="en-US" sz="2800" dirty="0" smtClean="0">
                <a:solidFill>
                  <a:schemeClr val="tx1"/>
                </a:solidFill>
                <a:latin typeface="Comic Sans MS"/>
              </a:rPr>
              <a:t>-economic</a:t>
            </a:r>
            <a:r>
              <a:rPr lang="en-US" sz="2800" b="1" dirty="0" smtClean="0">
                <a:solidFill>
                  <a:srgbClr val="FF3101"/>
                </a:solidFill>
              </a:rPr>
              <a:t>?</a:t>
            </a:r>
            <a:endParaRPr lang="en-GB" sz="2800" b="1" dirty="0">
              <a:solidFill>
                <a:srgbClr val="FF3101"/>
              </a:solidFill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79512" y="5373216"/>
            <a:ext cx="8534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 b="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feasibility</a:t>
            </a:r>
            <a:endParaRPr lang="en-US" sz="2800" b="1" dirty="0" smtClean="0">
              <a:solidFill>
                <a:srgbClr val="FF3101"/>
              </a:solidFill>
            </a:endParaRPr>
          </a:p>
          <a:p>
            <a:r>
              <a:rPr lang="en-GB" sz="2800" b="1" dirty="0" smtClean="0">
                <a:solidFill>
                  <a:srgbClr val="FF3101"/>
                </a:solidFill>
              </a:rPr>
              <a:t>  - </a:t>
            </a:r>
            <a:r>
              <a:rPr lang="en-GB" sz="2800" dirty="0" smtClean="0">
                <a:solidFill>
                  <a:schemeClr val="tx1"/>
                </a:solidFill>
              </a:rPr>
              <a:t>industrialisation  and procurement</a:t>
            </a:r>
            <a:r>
              <a:rPr lang="en-US" sz="2800" b="1" dirty="0" smtClean="0">
                <a:solidFill>
                  <a:srgbClr val="FF3101"/>
                </a:solidFill>
              </a:rPr>
              <a:t> ?</a:t>
            </a:r>
          </a:p>
          <a:p>
            <a:r>
              <a:rPr lang="en-GB" sz="2800" b="1" dirty="0" smtClean="0">
                <a:solidFill>
                  <a:srgbClr val="FF3101"/>
                </a:solidFill>
              </a:rPr>
              <a:t>  - </a:t>
            </a:r>
            <a:r>
              <a:rPr lang="en-GB" sz="2800" dirty="0" smtClean="0">
                <a:solidFill>
                  <a:schemeClr val="tx1"/>
                </a:solidFill>
              </a:rPr>
              <a:t>quality, reliability, scale</a:t>
            </a:r>
            <a:r>
              <a:rPr lang="en-US" sz="2800" b="1" dirty="0" smtClean="0">
                <a:solidFill>
                  <a:srgbClr val="FF3101"/>
                </a:solidFill>
              </a:rPr>
              <a:t> ?</a:t>
            </a:r>
            <a:endParaRPr lang="en-GB" sz="2800" b="1" dirty="0">
              <a:solidFill>
                <a:srgbClr val="FF3101"/>
              </a:solidFill>
            </a:endParaRPr>
          </a:p>
        </p:txBody>
      </p:sp>
      <p:pic>
        <p:nvPicPr>
          <p:cNvPr id="16" name="Picture 15" descr="p1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9972" y="1700808"/>
            <a:ext cx="5556324" cy="328203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6516216" y="4581128"/>
            <a:ext cx="72008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264047"/>
            <a:ext cx="7129462" cy="562133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44043" y="1786334"/>
            <a:ext cx="5173662" cy="5099050"/>
            <a:chOff x="1356" y="886"/>
            <a:chExt cx="3259" cy="3212"/>
          </a:xfrm>
        </p:grpSpPr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1356" y="886"/>
              <a:ext cx="3259" cy="3212"/>
            </a:xfrm>
            <a:custGeom>
              <a:avLst/>
              <a:gdLst/>
              <a:ahLst/>
              <a:cxnLst>
                <a:cxn ang="0">
                  <a:pos x="0" y="111"/>
                </a:cxn>
                <a:cxn ang="0">
                  <a:pos x="173" y="95"/>
                </a:cxn>
                <a:cxn ang="0">
                  <a:pos x="315" y="427"/>
                </a:cxn>
                <a:cxn ang="0">
                  <a:pos x="639" y="363"/>
                </a:cxn>
                <a:cxn ang="0">
                  <a:pos x="410" y="16"/>
                </a:cxn>
                <a:cxn ang="0">
                  <a:pos x="568" y="0"/>
                </a:cxn>
                <a:cxn ang="0">
                  <a:pos x="3259" y="3212"/>
                </a:cxn>
                <a:cxn ang="0">
                  <a:pos x="2596" y="3212"/>
                </a:cxn>
                <a:cxn ang="0">
                  <a:pos x="1395" y="1421"/>
                </a:cxn>
                <a:cxn ang="0">
                  <a:pos x="1347" y="1402"/>
                </a:cxn>
                <a:cxn ang="0">
                  <a:pos x="1299" y="1399"/>
                </a:cxn>
                <a:cxn ang="0">
                  <a:pos x="1233" y="1426"/>
                </a:cxn>
                <a:cxn ang="0">
                  <a:pos x="1188" y="1456"/>
                </a:cxn>
                <a:cxn ang="0">
                  <a:pos x="1173" y="1510"/>
                </a:cxn>
                <a:cxn ang="0">
                  <a:pos x="1605" y="2254"/>
                </a:cxn>
                <a:cxn ang="0">
                  <a:pos x="891" y="2399"/>
                </a:cxn>
                <a:cxn ang="0">
                  <a:pos x="1183" y="3212"/>
                </a:cxn>
                <a:cxn ang="0">
                  <a:pos x="726" y="3212"/>
                </a:cxn>
                <a:cxn ang="0">
                  <a:pos x="0" y="111"/>
                </a:cxn>
              </a:cxnLst>
              <a:rect l="0" t="0" r="r" b="b"/>
              <a:pathLst>
                <a:path w="3259" h="3212">
                  <a:moveTo>
                    <a:pt x="0" y="111"/>
                  </a:moveTo>
                  <a:lnTo>
                    <a:pt x="173" y="95"/>
                  </a:lnTo>
                  <a:lnTo>
                    <a:pt x="315" y="427"/>
                  </a:lnTo>
                  <a:lnTo>
                    <a:pt x="639" y="363"/>
                  </a:lnTo>
                  <a:lnTo>
                    <a:pt x="410" y="16"/>
                  </a:lnTo>
                  <a:lnTo>
                    <a:pt x="568" y="0"/>
                  </a:lnTo>
                  <a:lnTo>
                    <a:pt x="3259" y="3212"/>
                  </a:lnTo>
                  <a:lnTo>
                    <a:pt x="2596" y="3212"/>
                  </a:lnTo>
                  <a:lnTo>
                    <a:pt x="1395" y="1421"/>
                  </a:lnTo>
                  <a:lnTo>
                    <a:pt x="1347" y="1402"/>
                  </a:lnTo>
                  <a:lnTo>
                    <a:pt x="1299" y="1399"/>
                  </a:lnTo>
                  <a:lnTo>
                    <a:pt x="1233" y="1426"/>
                  </a:lnTo>
                  <a:lnTo>
                    <a:pt x="1188" y="1456"/>
                  </a:lnTo>
                  <a:lnTo>
                    <a:pt x="1173" y="1510"/>
                  </a:lnTo>
                  <a:lnTo>
                    <a:pt x="1605" y="2254"/>
                  </a:lnTo>
                  <a:lnTo>
                    <a:pt x="891" y="2399"/>
                  </a:lnTo>
                  <a:lnTo>
                    <a:pt x="1183" y="3212"/>
                  </a:lnTo>
                  <a:lnTo>
                    <a:pt x="726" y="3212"/>
                  </a:lnTo>
                  <a:lnTo>
                    <a:pt x="0" y="111"/>
                  </a:lnTo>
                  <a:close/>
                </a:path>
              </a:pathLst>
            </a:custGeom>
            <a:gradFill rotWithShape="0">
              <a:gsLst>
                <a:gs pos="0">
                  <a:srgbClr val="C0C0C0">
                    <a:gamma/>
                    <a:shade val="0"/>
                    <a:invGamma/>
                  </a:srgbClr>
                </a:gs>
                <a:gs pos="100000">
                  <a:srgbClr val="C0C0C0"/>
                </a:gs>
              </a:gsLst>
              <a:lin ang="0" scaled="1"/>
            </a:gra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451" y="903"/>
              <a:ext cx="2825" cy="3195"/>
              <a:chOff x="1562" y="1070"/>
              <a:chExt cx="2825" cy="3195"/>
            </a:xfrm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4189" y="4014"/>
                <a:ext cx="142" cy="142"/>
              </a:xfrm>
              <a:prstGeom prst="ellipse">
                <a:avLst/>
              </a:prstGeom>
              <a:solidFill>
                <a:srgbClr val="0000FF"/>
              </a:solidFill>
              <a:ln w="0">
                <a:round/>
                <a:headEnd/>
                <a:tailEnd/>
              </a:ln>
              <a:effectLst/>
              <a:scene3d>
                <a:camera prst="legacyPerspectiveTop">
                  <a:rot lat="1200000" lon="20399999" rev="0"/>
                </a:camera>
                <a:lightRig rig="legacyFlat3" dir="t"/>
              </a:scene3d>
              <a:sp3d extrusionH="31480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25" name="Oval 9"/>
              <p:cNvSpPr>
                <a:spLocks noChangeArrowheads="1"/>
              </p:cNvSpPr>
              <p:nvPr/>
            </p:nvSpPr>
            <p:spPr bwMode="auto">
              <a:xfrm>
                <a:off x="2273" y="3879"/>
                <a:ext cx="92" cy="78"/>
              </a:xfrm>
              <a:prstGeom prst="ellipse">
                <a:avLst/>
              </a:prstGeom>
              <a:solidFill>
                <a:srgbClr val="FF0000"/>
              </a:solidFill>
              <a:ln w="0">
                <a:round/>
                <a:headEnd/>
                <a:tailEnd/>
              </a:ln>
              <a:effectLst/>
              <a:scene3d>
                <a:camera prst="legacyPerspectiveTop">
                  <a:rot lat="600000" lon="21299999" rev="0"/>
                </a:camera>
                <a:lightRig rig="legacyFlat2" dir="b"/>
              </a:scene3d>
              <a:sp3d extrusionH="3630600" prstMaterial="legacyPlastic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 flipH="1" flipV="1">
                <a:off x="1562" y="1186"/>
                <a:ext cx="111" cy="396"/>
              </a:xfrm>
              <a:prstGeom prst="line">
                <a:avLst/>
              </a:prstGeom>
              <a:noFill/>
              <a:ln w="0">
                <a:solidFill>
                  <a:srgbClr val="FF99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Oval 11"/>
              <p:cNvSpPr>
                <a:spLocks noChangeArrowheads="1"/>
              </p:cNvSpPr>
              <p:nvPr/>
            </p:nvSpPr>
            <p:spPr bwMode="auto">
              <a:xfrm>
                <a:off x="2042" y="2967"/>
                <a:ext cx="56" cy="51"/>
              </a:xfrm>
              <a:prstGeom prst="ellipse">
                <a:avLst/>
              </a:prstGeom>
              <a:solidFill>
                <a:srgbClr val="FF0000"/>
              </a:solidFill>
              <a:ln w="0">
                <a:round/>
                <a:headEnd/>
                <a:tailEnd/>
              </a:ln>
              <a:effectLst/>
              <a:scene3d>
                <a:camera prst="legacyPerspectiveTop">
                  <a:rot lat="600000" lon="21299999" rev="0"/>
                </a:camera>
                <a:lightRig rig="legacyFlat2" dir="b"/>
              </a:scene3d>
              <a:sp3d extrusionH="2513000" prstMaterial="legacyPlastic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30" name="Oval 12"/>
              <p:cNvSpPr>
                <a:spLocks noChangeArrowheads="1"/>
              </p:cNvSpPr>
              <p:nvPr/>
            </p:nvSpPr>
            <p:spPr bwMode="auto">
              <a:xfrm>
                <a:off x="2924" y="2359"/>
                <a:ext cx="95" cy="91"/>
              </a:xfrm>
              <a:prstGeom prst="ellipse">
                <a:avLst/>
              </a:prstGeom>
              <a:solidFill>
                <a:srgbClr val="0000FF"/>
              </a:solidFill>
              <a:ln w="0">
                <a:round/>
                <a:headEnd/>
                <a:tailEnd/>
              </a:ln>
              <a:effectLst/>
              <a:scene3d>
                <a:camera prst="legacyPerspectiveTop">
                  <a:rot lat="1200000" lon="20399999" rev="0"/>
                </a:camera>
                <a:lightRig rig="legacyFlat3" dir="t"/>
              </a:scene3d>
              <a:sp3d extrusionH="18018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31" name="Line 13"/>
              <p:cNvSpPr>
                <a:spLocks noChangeShapeType="1"/>
              </p:cNvSpPr>
              <p:nvPr/>
            </p:nvSpPr>
            <p:spPr bwMode="auto">
              <a:xfrm flipV="1">
                <a:off x="1976" y="2378"/>
                <a:ext cx="926" cy="207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flipH="1" flipV="1">
                <a:off x="2387" y="2490"/>
                <a:ext cx="355" cy="759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" name="Line 15"/>
              <p:cNvSpPr>
                <a:spLocks noChangeShapeType="1"/>
              </p:cNvSpPr>
              <p:nvPr/>
            </p:nvSpPr>
            <p:spPr bwMode="auto">
              <a:xfrm flipV="1">
                <a:off x="2201" y="3242"/>
                <a:ext cx="534" cy="124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" name="Line 16"/>
              <p:cNvSpPr>
                <a:spLocks noChangeShapeType="1"/>
              </p:cNvSpPr>
              <p:nvPr/>
            </p:nvSpPr>
            <p:spPr bwMode="auto">
              <a:xfrm flipH="1" flipV="1">
                <a:off x="2070" y="3000"/>
                <a:ext cx="99" cy="36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" name="Line 17"/>
              <p:cNvSpPr>
                <a:spLocks noChangeShapeType="1"/>
              </p:cNvSpPr>
              <p:nvPr/>
            </p:nvSpPr>
            <p:spPr bwMode="auto">
              <a:xfrm flipH="1" flipV="1">
                <a:off x="2318" y="3914"/>
                <a:ext cx="88" cy="32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auto">
              <a:xfrm>
                <a:off x="1835" y="2185"/>
                <a:ext cx="38" cy="32"/>
              </a:xfrm>
              <a:prstGeom prst="ellipse">
                <a:avLst/>
              </a:prstGeom>
              <a:solidFill>
                <a:srgbClr val="FF0000"/>
              </a:solidFill>
              <a:ln w="0">
                <a:round/>
                <a:headEnd/>
                <a:tailEnd/>
              </a:ln>
              <a:effectLst/>
              <a:scene3d>
                <a:camera prst="legacyPerspectiveTop">
                  <a:rot lat="600000" lon="21299999" rev="0"/>
                </a:camera>
                <a:lightRig rig="legacyFlat2" dir="b"/>
              </a:scene3d>
              <a:sp3d extrusionH="1801800" prstMaterial="legacyPlastic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2" name="Line 19"/>
              <p:cNvSpPr>
                <a:spLocks noChangeShapeType="1"/>
              </p:cNvSpPr>
              <p:nvPr/>
            </p:nvSpPr>
            <p:spPr bwMode="auto">
              <a:xfrm flipH="1" flipV="1">
                <a:off x="1855" y="2203"/>
                <a:ext cx="101" cy="379"/>
              </a:xfrm>
              <a:prstGeom prst="line">
                <a:avLst/>
              </a:prstGeom>
              <a:noFill/>
              <a:ln w="19050">
                <a:solidFill>
                  <a:srgbClr val="FF99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3" name="Oval 20"/>
              <p:cNvSpPr>
                <a:spLocks noChangeArrowheads="1"/>
              </p:cNvSpPr>
              <p:nvPr/>
            </p:nvSpPr>
            <p:spPr bwMode="auto">
              <a:xfrm>
                <a:off x="1709" y="1729"/>
                <a:ext cx="34" cy="32"/>
              </a:xfrm>
              <a:prstGeom prst="ellipse">
                <a:avLst/>
              </a:prstGeom>
              <a:solidFill>
                <a:srgbClr val="FF0000"/>
              </a:solidFill>
              <a:ln w="0">
                <a:round/>
                <a:headEnd/>
                <a:tailEnd/>
              </a:ln>
              <a:effectLst/>
              <a:scene3d>
                <a:camera prst="legacyPerspectiveTop">
                  <a:rot lat="600000" lon="21299999" rev="0"/>
                </a:camera>
                <a:lightRig rig="legacyFlat2" dir="b"/>
              </a:scene3d>
              <a:sp3d extrusionH="887400" prstMaterial="legacyPlastic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6" name="Oval 21"/>
              <p:cNvSpPr>
                <a:spLocks noChangeArrowheads="1"/>
              </p:cNvSpPr>
              <p:nvPr/>
            </p:nvSpPr>
            <p:spPr bwMode="auto">
              <a:xfrm>
                <a:off x="2234" y="1457"/>
                <a:ext cx="59" cy="57"/>
              </a:xfrm>
              <a:prstGeom prst="ellipse">
                <a:avLst/>
              </a:prstGeom>
              <a:solidFill>
                <a:srgbClr val="0000FF"/>
              </a:solidFill>
              <a:ln w="0">
                <a:round/>
                <a:headEnd/>
                <a:tailEnd/>
              </a:ln>
              <a:effectLst/>
              <a:scene3d>
                <a:camera prst="legacyPerspectiveTop">
                  <a:rot lat="1200000" lon="20399999" rev="0"/>
                </a:camera>
                <a:lightRig rig="legacyFlat3" dir="t"/>
              </a:scene3d>
              <a:sp3d extrusionH="887400" prstMaterial="legacyPlastic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GB"/>
              </a:p>
            </p:txBody>
          </p:sp>
          <p:sp>
            <p:nvSpPr>
              <p:cNvPr id="47" name="Line 22"/>
              <p:cNvSpPr>
                <a:spLocks noChangeShapeType="1"/>
              </p:cNvSpPr>
              <p:nvPr/>
            </p:nvSpPr>
            <p:spPr bwMode="auto">
              <a:xfrm flipV="1">
                <a:off x="1695" y="1467"/>
                <a:ext cx="519" cy="105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" name="Line 23"/>
              <p:cNvSpPr>
                <a:spLocks noChangeShapeType="1"/>
              </p:cNvSpPr>
              <p:nvPr/>
            </p:nvSpPr>
            <p:spPr bwMode="auto">
              <a:xfrm flipH="1" flipV="1">
                <a:off x="1929" y="1514"/>
                <a:ext cx="153" cy="333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9" name="Line 24"/>
              <p:cNvSpPr>
                <a:spLocks noChangeShapeType="1"/>
              </p:cNvSpPr>
              <p:nvPr/>
            </p:nvSpPr>
            <p:spPr bwMode="auto">
              <a:xfrm flipV="1">
                <a:off x="1772" y="1831"/>
                <a:ext cx="303" cy="62"/>
              </a:xfrm>
              <a:prstGeom prst="line">
                <a:avLst/>
              </a:prstGeom>
              <a:noFill/>
              <a:ln w="38100">
                <a:solidFill>
                  <a:srgbClr val="FFFF66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0" name="Line 25"/>
              <p:cNvSpPr>
                <a:spLocks noChangeShapeType="1"/>
              </p:cNvSpPr>
              <p:nvPr/>
            </p:nvSpPr>
            <p:spPr bwMode="auto">
              <a:xfrm flipH="1" flipV="1">
                <a:off x="1726" y="1746"/>
                <a:ext cx="40" cy="144"/>
              </a:xfrm>
              <a:prstGeom prst="line">
                <a:avLst/>
              </a:prstGeom>
              <a:noFill/>
              <a:ln w="12700">
                <a:solidFill>
                  <a:srgbClr val="FF993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" name="Line 26"/>
              <p:cNvSpPr>
                <a:spLocks noChangeShapeType="1"/>
              </p:cNvSpPr>
              <p:nvPr/>
            </p:nvSpPr>
            <p:spPr bwMode="auto">
              <a:xfrm flipH="1" flipV="1">
                <a:off x="4257" y="4080"/>
                <a:ext cx="130" cy="185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2" name="Line 27"/>
              <p:cNvSpPr>
                <a:spLocks noChangeShapeType="1"/>
              </p:cNvSpPr>
              <p:nvPr/>
            </p:nvSpPr>
            <p:spPr bwMode="auto">
              <a:xfrm flipH="1" flipV="1">
                <a:off x="2974" y="2405"/>
                <a:ext cx="738" cy="963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" name="Line 28"/>
              <p:cNvSpPr>
                <a:spLocks noChangeShapeType="1"/>
              </p:cNvSpPr>
              <p:nvPr/>
            </p:nvSpPr>
            <p:spPr bwMode="auto">
              <a:xfrm flipH="1" flipV="1">
                <a:off x="2267" y="1491"/>
                <a:ext cx="346" cy="444"/>
              </a:xfrm>
              <a:prstGeom prst="line">
                <a:avLst/>
              </a:prstGeom>
              <a:noFill/>
              <a:ln w="28575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" name="Line 29"/>
              <p:cNvSpPr>
                <a:spLocks noChangeShapeType="1"/>
              </p:cNvSpPr>
              <p:nvPr/>
            </p:nvSpPr>
            <p:spPr bwMode="auto">
              <a:xfrm flipH="1" flipV="1">
                <a:off x="1944" y="1070"/>
                <a:ext cx="125" cy="163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225405" y="4708922"/>
            <a:ext cx="1743075" cy="336550"/>
            <a:chOff x="3589" y="2334"/>
            <a:chExt cx="1098" cy="212"/>
          </a:xfrm>
        </p:grpSpPr>
        <p:sp>
          <p:nvSpPr>
            <p:cNvPr id="56" name="Rectangle 31"/>
            <p:cNvSpPr>
              <a:spLocks noChangeArrowheads="1"/>
            </p:cNvSpPr>
            <p:nvPr/>
          </p:nvSpPr>
          <p:spPr bwMode="auto">
            <a:xfrm>
              <a:off x="3620" y="2339"/>
              <a:ext cx="1023" cy="204"/>
            </a:xfrm>
            <a:prstGeom prst="rect">
              <a:avLst/>
            </a:prstGeom>
            <a:gradFill rotWithShape="0">
              <a:gsLst>
                <a:gs pos="0">
                  <a:srgbClr val="0033CC">
                    <a:gamma/>
                    <a:shade val="0"/>
                    <a:invGamma/>
                  </a:srgbClr>
                </a:gs>
                <a:gs pos="50000">
                  <a:srgbClr val="0033CC"/>
                </a:gs>
                <a:gs pos="100000">
                  <a:srgbClr val="0033CC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Rectangle 32"/>
            <p:cNvSpPr>
              <a:spLocks noChangeArrowheads="1"/>
            </p:cNvSpPr>
            <p:nvPr/>
          </p:nvSpPr>
          <p:spPr bwMode="auto">
            <a:xfrm>
              <a:off x="3589" y="2334"/>
              <a:ext cx="1098" cy="21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>
                  <a:solidFill>
                    <a:schemeClr val="bg1"/>
                  </a:solidFill>
                  <a:latin typeface="Arial" pitchFamily="34" charset="0"/>
                </a:rPr>
                <a:t>Drive beam line</a:t>
              </a:r>
              <a:endParaRPr lang="en-US" sz="1600" noProof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1270943" y="4581128"/>
            <a:ext cx="1671637" cy="336550"/>
            <a:chOff x="835" y="3098"/>
            <a:chExt cx="1053" cy="212"/>
          </a:xfrm>
        </p:grpSpPr>
        <p:sp>
          <p:nvSpPr>
            <p:cNvPr id="59" name="Rectangle 34"/>
            <p:cNvSpPr>
              <a:spLocks noChangeArrowheads="1"/>
            </p:cNvSpPr>
            <p:nvPr/>
          </p:nvSpPr>
          <p:spPr bwMode="auto">
            <a:xfrm>
              <a:off x="875" y="3099"/>
              <a:ext cx="973" cy="210"/>
            </a:xfrm>
            <a:prstGeom prst="rect">
              <a:avLst/>
            </a:prstGeom>
            <a:gradFill rotWithShape="0">
              <a:gsLst>
                <a:gs pos="0">
                  <a:srgbClr val="CC0000">
                    <a:gamma/>
                    <a:shade val="0"/>
                    <a:invGamma/>
                  </a:srgbClr>
                </a:gs>
                <a:gs pos="50000">
                  <a:srgbClr val="CC0000"/>
                </a:gs>
                <a:gs pos="100000">
                  <a:srgbClr val="CC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" name="Rectangle 35"/>
            <p:cNvSpPr>
              <a:spLocks noChangeArrowheads="1"/>
            </p:cNvSpPr>
            <p:nvPr/>
          </p:nvSpPr>
          <p:spPr bwMode="auto">
            <a:xfrm>
              <a:off x="835" y="3098"/>
              <a:ext cx="1053" cy="21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Arial" pitchFamily="34" charset="0"/>
                </a:rPr>
                <a:t>Main beam line</a:t>
              </a:r>
              <a:endParaRPr lang="en-US" sz="1600" noProof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62" name="Oval 61"/>
          <p:cNvSpPr/>
          <p:nvPr/>
        </p:nvSpPr>
        <p:spPr bwMode="auto">
          <a:xfrm>
            <a:off x="6465912" y="2492896"/>
            <a:ext cx="914400" cy="504056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pic>
        <p:nvPicPr>
          <p:cNvPr id="61" name="Picture 19" descr="Calder_Hall"/>
          <p:cNvPicPr>
            <a:picLocks noChangeAspect="1" noChangeArrowheads="1"/>
          </p:cNvPicPr>
          <p:nvPr/>
        </p:nvPicPr>
        <p:blipFill>
          <a:blip r:embed="rId5" cstate="print"/>
          <a:srcRect b="35420"/>
          <a:stretch>
            <a:fillRect/>
          </a:stretch>
        </p:blipFill>
        <p:spPr bwMode="auto">
          <a:xfrm>
            <a:off x="7308304" y="3933056"/>
            <a:ext cx="1673520" cy="108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5688632" cy="639291"/>
          </a:xfrm>
        </p:spPr>
        <p:txBody>
          <a:bodyPr/>
          <a:lstStyle/>
          <a:p>
            <a:r>
              <a:rPr lang="en-GB" dirty="0" smtClean="0"/>
              <a:t>The Energy Frontier: </a:t>
            </a:r>
            <a:r>
              <a:rPr lang="en-GB" i="1" dirty="0" err="1" smtClean="0"/>
              <a:t>e</a:t>
            </a:r>
            <a:r>
              <a:rPr lang="en-GB" b="1" baseline="30000" dirty="0" err="1" smtClean="0"/>
              <a:t>+</a:t>
            </a:r>
            <a:r>
              <a:rPr lang="en-GB" i="1" dirty="0" err="1" smtClean="0"/>
              <a:t>e</a:t>
            </a:r>
            <a:r>
              <a:rPr lang="en-GB" b="1" baseline="30000" dirty="0" smtClean="0"/>
              <a:t>-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17" grpId="0" animBg="1"/>
      <p:bldP spid="6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47703"/>
            <a:ext cx="9108504" cy="541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/>
          <a:srcRect l="14068" t="7503" r="5157" b="32496"/>
          <a:stretch>
            <a:fillRect/>
          </a:stretch>
        </p:blipFill>
        <p:spPr bwMode="auto">
          <a:xfrm>
            <a:off x="-36511" y="3128750"/>
            <a:ext cx="6624736" cy="246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0492" name="Picture 168"/>
          <p:cNvPicPr>
            <a:picLocks noChangeAspect="1" noChangeArrowheads="1"/>
          </p:cNvPicPr>
          <p:nvPr/>
        </p:nvPicPr>
        <p:blipFill>
          <a:blip r:embed="rId4" cstate="print"/>
          <a:srcRect t="5493" b="18182"/>
          <a:stretch>
            <a:fillRect/>
          </a:stretch>
        </p:blipFill>
        <p:spPr bwMode="auto">
          <a:xfrm>
            <a:off x="-71438" y="6443365"/>
            <a:ext cx="8820151" cy="1539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539817" name="Text Box 169"/>
          <p:cNvSpPr txBox="1">
            <a:spLocks noChangeArrowheads="1"/>
          </p:cNvSpPr>
          <p:nvPr/>
        </p:nvSpPr>
        <p:spPr bwMode="auto">
          <a:xfrm>
            <a:off x="6368189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2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18" name="Text Box 170"/>
          <p:cNvSpPr txBox="1">
            <a:spLocks noChangeArrowheads="1"/>
          </p:cNvSpPr>
          <p:nvPr/>
        </p:nvSpPr>
        <p:spPr bwMode="auto">
          <a:xfrm>
            <a:off x="5144437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i="0" baseline="30000" dirty="0" smtClean="0">
                <a:latin typeface="Comic Sans MS" pitchFamily="66" charset="0"/>
              </a:rPr>
              <a:t>20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19" name="Text Box 171"/>
          <p:cNvSpPr txBox="1">
            <a:spLocks noChangeArrowheads="1"/>
          </p:cNvSpPr>
          <p:nvPr/>
        </p:nvSpPr>
        <p:spPr bwMode="auto">
          <a:xfrm>
            <a:off x="4063350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1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0" name="Text Box 172"/>
          <p:cNvSpPr txBox="1">
            <a:spLocks noChangeArrowheads="1"/>
          </p:cNvSpPr>
          <p:nvPr/>
        </p:nvSpPr>
        <p:spPr bwMode="auto">
          <a:xfrm>
            <a:off x="2994962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1</a:t>
            </a:r>
            <a:r>
              <a:rPr lang="en-GB" sz="1800" b="1" i="0" baseline="30000" dirty="0" smtClean="0">
                <a:latin typeface="Comic Sans MS" pitchFamily="66" charset="0"/>
              </a:rPr>
              <a:t>0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1" name="Text Box 173"/>
          <p:cNvSpPr txBox="1">
            <a:spLocks noChangeArrowheads="1"/>
          </p:cNvSpPr>
          <p:nvPr/>
        </p:nvSpPr>
        <p:spPr bwMode="auto">
          <a:xfrm>
            <a:off x="1986900" y="6518275"/>
            <a:ext cx="52450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2" name="Text Box 174"/>
          <p:cNvSpPr txBox="1">
            <a:spLocks noChangeArrowheads="1"/>
          </p:cNvSpPr>
          <p:nvPr/>
        </p:nvSpPr>
        <p:spPr bwMode="auto">
          <a:xfrm>
            <a:off x="7244700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3</a:t>
            </a:r>
            <a:r>
              <a:rPr lang="en-GB" sz="1800" b="1" i="0" baseline="30000" dirty="0" smtClean="0">
                <a:latin typeface="Comic Sans MS" pitchFamily="66" charset="0"/>
              </a:rPr>
              <a:t>0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3" name="Text Box 175"/>
          <p:cNvSpPr txBox="1">
            <a:spLocks noChangeArrowheads="1"/>
          </p:cNvSpPr>
          <p:nvPr/>
        </p:nvSpPr>
        <p:spPr bwMode="auto">
          <a:xfrm>
            <a:off x="8273400" y="6518275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3</a:t>
            </a:r>
            <a:r>
              <a:rPr lang="en-GB" sz="1800" b="1" i="0" baseline="30000" dirty="0" smtClean="0">
                <a:latin typeface="Comic Sans MS" pitchFamily="66" charset="0"/>
              </a:rPr>
              <a:t>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539825" name="Text Box 177"/>
          <p:cNvSpPr txBox="1">
            <a:spLocks noChangeArrowheads="1"/>
          </p:cNvSpPr>
          <p:nvPr/>
        </p:nvSpPr>
        <p:spPr bwMode="auto">
          <a:xfrm>
            <a:off x="8748713" y="6518275"/>
            <a:ext cx="361950" cy="3667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>
                <a:latin typeface="Comic Sans MS" pitchFamily="66" charset="0"/>
              </a:rPr>
              <a:t>m</a:t>
            </a:r>
            <a:endParaRPr lang="en-US" sz="1800" b="1" i="0" baseline="30000">
              <a:latin typeface="Comic Sans MS" pitchFamily="66" charset="0"/>
            </a:endParaRPr>
          </a:p>
        </p:txBody>
      </p:sp>
      <p:sp>
        <p:nvSpPr>
          <p:cNvPr id="539826" name="Text Box 178"/>
          <p:cNvSpPr txBox="1">
            <a:spLocks noChangeArrowheads="1"/>
          </p:cNvSpPr>
          <p:nvPr/>
        </p:nvSpPr>
        <p:spPr bwMode="auto">
          <a:xfrm>
            <a:off x="1073828" y="6511925"/>
            <a:ext cx="288862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174" name="Text Box 169"/>
          <p:cNvSpPr txBox="1">
            <a:spLocks noChangeArrowheads="1"/>
          </p:cNvSpPr>
          <p:nvPr/>
        </p:nvSpPr>
        <p:spPr bwMode="auto">
          <a:xfrm>
            <a:off x="6244097" y="6093296"/>
            <a:ext cx="776175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9</a:t>
            </a:r>
            <a:endParaRPr lang="en-US" sz="1800" b="1" baseline="30000" dirty="0"/>
          </a:p>
        </p:txBody>
      </p:sp>
      <p:sp>
        <p:nvSpPr>
          <p:cNvPr id="175" name="Text Box 170"/>
          <p:cNvSpPr txBox="1">
            <a:spLocks noChangeArrowheads="1"/>
          </p:cNvSpPr>
          <p:nvPr/>
        </p:nvSpPr>
        <p:spPr bwMode="auto">
          <a:xfrm>
            <a:off x="5148064" y="6093296"/>
            <a:ext cx="776175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4</a:t>
            </a:r>
            <a:endParaRPr lang="en-US" sz="1800" b="1" baseline="30000" dirty="0"/>
          </a:p>
        </p:txBody>
      </p:sp>
      <p:sp>
        <p:nvSpPr>
          <p:cNvPr id="176" name="Text Box 171"/>
          <p:cNvSpPr txBox="1">
            <a:spLocks noChangeArrowheads="1"/>
          </p:cNvSpPr>
          <p:nvPr/>
        </p:nvSpPr>
        <p:spPr bwMode="auto">
          <a:xfrm>
            <a:off x="4119505" y="6093296"/>
            <a:ext cx="52450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0.3</a:t>
            </a:r>
            <a:endParaRPr lang="en-US" sz="1800" b="1" baseline="30000" dirty="0"/>
          </a:p>
        </p:txBody>
      </p:sp>
      <p:sp>
        <p:nvSpPr>
          <p:cNvPr id="177" name="Text Box 172"/>
          <p:cNvSpPr txBox="1">
            <a:spLocks noChangeArrowheads="1"/>
          </p:cNvSpPr>
          <p:nvPr/>
        </p:nvSpPr>
        <p:spPr bwMode="auto">
          <a:xfrm>
            <a:off x="3053177" y="6093296"/>
            <a:ext cx="87075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-6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178" name="Text Box 173"/>
          <p:cNvSpPr txBox="1">
            <a:spLocks noChangeArrowheads="1"/>
          </p:cNvSpPr>
          <p:nvPr/>
        </p:nvSpPr>
        <p:spPr bwMode="auto">
          <a:xfrm>
            <a:off x="1950487" y="6093296"/>
            <a:ext cx="965329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-11</a:t>
            </a:r>
            <a:endParaRPr lang="en-US" sz="1800" b="1" baseline="30000" dirty="0"/>
          </a:p>
        </p:txBody>
      </p:sp>
      <p:sp>
        <p:nvSpPr>
          <p:cNvPr id="179" name="Text Box 174"/>
          <p:cNvSpPr txBox="1">
            <a:spLocks noChangeArrowheads="1"/>
          </p:cNvSpPr>
          <p:nvPr/>
        </p:nvSpPr>
        <p:spPr bwMode="auto">
          <a:xfrm>
            <a:off x="7157633" y="6093296"/>
            <a:ext cx="870751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3</a:t>
            </a:r>
            <a:r>
              <a:rPr lang="en-GB" sz="1800" dirty="0" smtClean="0">
                <a:latin typeface="Comic Sans MS"/>
              </a:rPr>
              <a:t>×</a:t>
            </a:r>
            <a:r>
              <a:rPr lang="en-GB" sz="1800" dirty="0" smtClean="0"/>
              <a:t>10</a:t>
            </a:r>
            <a:r>
              <a:rPr lang="en-GB" sz="1800" b="1" baseline="30000" dirty="0" smtClean="0"/>
              <a:t>14</a:t>
            </a:r>
            <a:endParaRPr lang="en-US" sz="1800" b="1" baseline="30000" dirty="0"/>
          </a:p>
        </p:txBody>
      </p:sp>
      <p:sp>
        <p:nvSpPr>
          <p:cNvPr id="182" name="Text Box 177"/>
          <p:cNvSpPr txBox="1">
            <a:spLocks noChangeArrowheads="1"/>
          </p:cNvSpPr>
          <p:nvPr/>
        </p:nvSpPr>
        <p:spPr bwMode="auto">
          <a:xfrm>
            <a:off x="7884368" y="6093296"/>
            <a:ext cx="1332416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dirty="0" smtClean="0"/>
              <a:t>l</a:t>
            </a:r>
            <a:r>
              <a:rPr lang="en-GB" sz="1800" i="0" dirty="0" smtClean="0">
                <a:latin typeface="Comic Sans MS" pitchFamily="66" charset="0"/>
              </a:rPr>
              <a:t>ight years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183" name="Text Box 178"/>
          <p:cNvSpPr txBox="1">
            <a:spLocks noChangeArrowheads="1"/>
          </p:cNvSpPr>
          <p:nvPr/>
        </p:nvSpPr>
        <p:spPr bwMode="auto">
          <a:xfrm>
            <a:off x="998481" y="6093296"/>
            <a:ext cx="90922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3</a:t>
            </a:r>
            <a:r>
              <a:rPr lang="en-GB" sz="1800" i="0" dirty="0" smtClean="0">
                <a:latin typeface="Comic Sans MS"/>
              </a:rPr>
              <a:t>×</a:t>
            </a:r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aseline="30000" dirty="0" smtClean="0"/>
              <a:t>-16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45" name="Text Box 178"/>
          <p:cNvSpPr txBox="1">
            <a:spLocks noChangeArrowheads="1"/>
          </p:cNvSpPr>
          <p:nvPr/>
        </p:nvSpPr>
        <p:spPr bwMode="auto">
          <a:xfrm>
            <a:off x="-36512" y="6093296"/>
            <a:ext cx="909223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3</a:t>
            </a:r>
            <a:r>
              <a:rPr lang="en-GB" sz="1800" i="0" dirty="0" smtClean="0">
                <a:latin typeface="Comic Sans MS"/>
              </a:rPr>
              <a:t>×</a:t>
            </a:r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aseline="30000" dirty="0" smtClean="0"/>
              <a:t>-21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46" name="Text Box 173"/>
          <p:cNvSpPr txBox="1">
            <a:spLocks noChangeArrowheads="1"/>
          </p:cNvSpPr>
          <p:nvPr/>
        </p:nvSpPr>
        <p:spPr bwMode="auto">
          <a:xfrm>
            <a:off x="-36512" y="6525344"/>
            <a:ext cx="619080" cy="36933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 i="0" dirty="0" smtClean="0">
                <a:latin typeface="Comic Sans MS" pitchFamily="66" charset="0"/>
              </a:rPr>
              <a:t>10</a:t>
            </a:r>
            <a:r>
              <a:rPr lang="en-GB" sz="1800" b="1" baseline="30000" dirty="0" smtClean="0"/>
              <a:t>-5</a:t>
            </a:r>
            <a:endParaRPr lang="en-US" sz="1800" b="1" i="0" baseline="30000" dirty="0">
              <a:latin typeface="Comic Sans MS" pitchFamily="66" charset="0"/>
            </a:endParaRPr>
          </a:p>
        </p:txBody>
      </p:sp>
      <p:sp>
        <p:nvSpPr>
          <p:cNvPr id="41" name="Line 194"/>
          <p:cNvSpPr>
            <a:spLocks noChangeShapeType="1"/>
          </p:cNvSpPr>
          <p:nvPr/>
        </p:nvSpPr>
        <p:spPr bwMode="auto">
          <a:xfrm>
            <a:off x="6948264" y="260648"/>
            <a:ext cx="0" cy="58327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4" name="Rectangle 162"/>
          <p:cNvSpPr>
            <a:spLocks noGrp="1" noChangeArrowheads="1"/>
          </p:cNvSpPr>
          <p:nvPr>
            <p:ph type="title"/>
          </p:nvPr>
        </p:nvSpPr>
        <p:spPr>
          <a:xfrm>
            <a:off x="2915817" y="115888"/>
            <a:ext cx="3456384" cy="63976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>
                <a:latin typeface="Comic Sans MS" pitchFamily="66" charset="0"/>
              </a:rPr>
              <a:t>The Universe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5" cstate="print"/>
          <a:srcRect l="14068" t="7503" r="4336" b="8088"/>
          <a:stretch>
            <a:fillRect/>
          </a:stretch>
        </p:blipFill>
        <p:spPr bwMode="auto">
          <a:xfrm>
            <a:off x="6047656" y="2996953"/>
            <a:ext cx="4685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 l="3226" t="3843" b="2091"/>
          <a:stretch>
            <a:fillRect/>
          </a:stretch>
        </p:blipFill>
        <p:spPr bwMode="auto">
          <a:xfrm>
            <a:off x="2267744" y="2708920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157"/>
          <p:cNvSpPr txBox="1">
            <a:spLocks noChangeArrowheads="1"/>
          </p:cNvSpPr>
          <p:nvPr/>
        </p:nvSpPr>
        <p:spPr bwMode="auto">
          <a:xfrm>
            <a:off x="310344" y="692696"/>
            <a:ext cx="13805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i="0" dirty="0">
                <a:solidFill>
                  <a:schemeClr val="accent1"/>
                </a:solidFill>
                <a:latin typeface="Comic Sans MS" pitchFamily="66" charset="0"/>
              </a:rPr>
              <a:t>gravit</a:t>
            </a:r>
            <a:r>
              <a:rPr lang="en-GB" sz="2800" i="0" dirty="0">
                <a:solidFill>
                  <a:schemeClr val="accent1"/>
                </a:solidFill>
                <a:latin typeface="Comic Sans MS" pitchFamily="66" charset="0"/>
              </a:rPr>
              <a:t>y</a:t>
            </a:r>
          </a:p>
        </p:txBody>
      </p:sp>
      <p:sp>
        <p:nvSpPr>
          <p:cNvPr id="42" name="Text Box 163"/>
          <p:cNvSpPr txBox="1">
            <a:spLocks noChangeArrowheads="1"/>
          </p:cNvSpPr>
          <p:nvPr/>
        </p:nvSpPr>
        <p:spPr bwMode="auto">
          <a:xfrm>
            <a:off x="-37145" y="1594579"/>
            <a:ext cx="2935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B0F0"/>
                </a:solidFill>
                <a:latin typeface="Comic Sans MS" pitchFamily="66" charset="0"/>
              </a:rPr>
              <a:t>electrodynamics</a:t>
            </a:r>
            <a:endParaRPr lang="en-GB" sz="2800" b="1" i="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>
            <a:off x="3131840" y="2242651"/>
            <a:ext cx="3816424" cy="159073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>
            <a:off x="1907704" y="908720"/>
            <a:ext cx="6696744" cy="216024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47" name="Right Arrow 46"/>
          <p:cNvSpPr/>
          <p:nvPr/>
        </p:nvSpPr>
        <p:spPr bwMode="auto">
          <a:xfrm>
            <a:off x="3059832" y="1757759"/>
            <a:ext cx="3888432" cy="2160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48" name="Text Box 163"/>
          <p:cNvSpPr txBox="1">
            <a:spLocks noChangeArrowheads="1"/>
          </p:cNvSpPr>
          <p:nvPr/>
        </p:nvSpPr>
        <p:spPr bwMode="auto">
          <a:xfrm>
            <a:off x="251520" y="1177588"/>
            <a:ext cx="13885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800" b="1" i="1" dirty="0" smtClean="0">
                <a:solidFill>
                  <a:srgbClr val="00B0F0"/>
                </a:solidFill>
              </a:rPr>
              <a:t>β</a:t>
            </a:r>
            <a:r>
              <a:rPr lang="en-GB" sz="2800" b="1" i="0" dirty="0" smtClean="0">
                <a:solidFill>
                  <a:srgbClr val="00B0F0"/>
                </a:solidFill>
                <a:latin typeface="Comic Sans MS" pitchFamily="66" charset="0"/>
              </a:rPr>
              <a:t> weak</a:t>
            </a:r>
            <a:endParaRPr lang="en-GB" sz="2800" b="1" i="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1763688" y="1340768"/>
            <a:ext cx="5184576" cy="216024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51" name="Text Box 156"/>
          <p:cNvSpPr txBox="1">
            <a:spLocks noChangeArrowheads="1"/>
          </p:cNvSpPr>
          <p:nvPr/>
        </p:nvSpPr>
        <p:spPr bwMode="auto">
          <a:xfrm>
            <a:off x="35496" y="2113692"/>
            <a:ext cx="30243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2800" dirty="0" err="1" smtClean="0">
                <a:solidFill>
                  <a:srgbClr val="FF3300"/>
                </a:solidFill>
              </a:rPr>
              <a:t>c</a:t>
            </a:r>
            <a:r>
              <a:rPr lang="en-GB" sz="2800" i="0" dirty="0" err="1" smtClean="0">
                <a:solidFill>
                  <a:srgbClr val="FF3300"/>
                </a:solidFill>
                <a:latin typeface="Comic Sans MS" pitchFamily="66" charset="0"/>
              </a:rPr>
              <a:t>hromo</a:t>
            </a:r>
            <a:r>
              <a:rPr lang="en-GB" sz="2800" dirty="0" err="1" smtClean="0">
                <a:solidFill>
                  <a:srgbClr val="FF3300"/>
                </a:solidFill>
              </a:rPr>
              <a:t>dynamics</a:t>
            </a:r>
            <a:endParaRPr lang="en-GB" sz="2800" i="0" dirty="0">
              <a:solidFill>
                <a:srgbClr val="FF330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l="12178" t="6657" r="2574" b="18080"/>
          <a:stretch>
            <a:fillRect/>
          </a:stretch>
        </p:blipFill>
        <p:spPr bwMode="auto">
          <a:xfrm>
            <a:off x="-108520" y="2564904"/>
            <a:ext cx="702078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 cstate="print"/>
          <a:srcRect l="8647" r="3478" b="36014"/>
          <a:stretch>
            <a:fillRect/>
          </a:stretch>
        </p:blipFill>
        <p:spPr bwMode="auto">
          <a:xfrm>
            <a:off x="7020272" y="3609264"/>
            <a:ext cx="2123728" cy="226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7020272" y="1628800"/>
            <a:ext cx="18356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beyo</a:t>
            </a:r>
            <a:r>
              <a:rPr lang="en-GB" sz="2800" dirty="0" smtClean="0">
                <a:solidFill>
                  <a:sysClr val="windowText" lastClr="000000"/>
                </a:solidFill>
              </a:rPr>
              <a:t>nd horizon only gravity </a:t>
            </a:r>
            <a:r>
              <a:rPr lang="en-GB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467544" y="3140969"/>
            <a:ext cx="482453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1"/>
                </a:solidFill>
              </a:rPr>
              <a:t>“Deep into that darkness peering, long I stood there, wondering, fearing, doubting, dreaming dreams no mortal ever dared to dream before.”</a:t>
            </a:r>
            <a:br>
              <a:rPr lang="en-GB" sz="2000" dirty="0" smtClean="0">
                <a:solidFill>
                  <a:schemeClr val="tx1"/>
                </a:solidFill>
              </a:rPr>
            </a:br>
            <a:endParaRPr lang="en-GB" sz="800" dirty="0" smtClean="0">
              <a:solidFill>
                <a:schemeClr val="tx1"/>
              </a:solidFill>
            </a:endParaRPr>
          </a:p>
          <a:p>
            <a:r>
              <a:rPr lang="en-GB" sz="2000" dirty="0" smtClean="0">
                <a:solidFill>
                  <a:schemeClr val="tx1"/>
                </a:solidFill>
              </a:rPr>
              <a:t>Edgar Allan Poe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787" y="2132856"/>
            <a:ext cx="6111582" cy="335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>
            <a:off x="1769787" y="3761730"/>
            <a:ext cx="611158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72247" y="3525285"/>
            <a:ext cx="1319433" cy="95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i="1" dirty="0" smtClean="0">
                <a:solidFill>
                  <a:schemeClr val="tx1"/>
                </a:solidFill>
              </a:rPr>
              <a:t>p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</a:p>
          <a:p>
            <a:pPr algn="r"/>
            <a:r>
              <a:rPr lang="en-GB" sz="2800" dirty="0" smtClean="0">
                <a:solidFill>
                  <a:schemeClr val="tx1"/>
                </a:solidFill>
              </a:rPr>
              <a:t>1TeV</a:t>
            </a:r>
            <a:endParaRPr lang="en-GB" sz="2800" i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563888" y="3907769"/>
            <a:ext cx="55809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2627784" y="3907769"/>
            <a:ext cx="55809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835696" y="3907769"/>
            <a:ext cx="55809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979712" y="4029272"/>
            <a:ext cx="2131138" cy="52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</a:rPr>
              <a:t>2 </a:t>
            </a:r>
            <a:r>
              <a:rPr lang="en-GB" sz="2800" dirty="0" err="1" smtClean="0">
                <a:solidFill>
                  <a:schemeClr val="tx1"/>
                </a:solidFill>
              </a:rPr>
              <a:t>GeV</a:t>
            </a:r>
            <a:r>
              <a:rPr lang="en-GB" sz="2800" dirty="0" smtClean="0">
                <a:solidFill>
                  <a:schemeClr val="tx1"/>
                </a:solidFill>
              </a:rPr>
              <a:t>/m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632" y="3165176"/>
            <a:ext cx="493235" cy="52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 smtClean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45305" y="5223616"/>
            <a:ext cx="6139063" cy="9565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“several hundred </a:t>
            </a:r>
            <a:r>
              <a:rPr lang="en-GB" sz="2800" dirty="0" err="1" smtClean="0">
                <a:solidFill>
                  <a:schemeClr val="tx1"/>
                </a:solidFill>
              </a:rPr>
              <a:t>GeV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i="1" dirty="0" smtClean="0">
                <a:solidFill>
                  <a:schemeClr val="tx1"/>
                </a:solidFill>
              </a:rPr>
              <a:t>e </a:t>
            </a:r>
            <a:r>
              <a:rPr lang="en-GB" sz="2800" dirty="0" smtClean="0">
                <a:solidFill>
                  <a:schemeClr val="tx1"/>
                </a:solidFill>
              </a:rPr>
              <a:t>in a few hundred metres”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51520" y="1033572"/>
            <a:ext cx="6378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4120C"/>
                </a:solidFill>
                <a:sym typeface="Symbol" pitchFamily="18" charset="2"/>
              </a:rPr>
              <a:t> 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wake-field: </a:t>
            </a:r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p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 + plasma = 2 </a:t>
            </a:r>
            <a:r>
              <a:rPr lang="en-GB" sz="2800" dirty="0" err="1" smtClean="0">
                <a:solidFill>
                  <a:schemeClr val="tx1"/>
                </a:solidFill>
                <a:sym typeface="Symbol" pitchFamily="18" charset="2"/>
              </a:rPr>
              <a:t>GeV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/m </a:t>
            </a:r>
            <a:r>
              <a:rPr lang="en-GB" sz="2800" b="1" dirty="0" smtClean="0">
                <a:solidFill>
                  <a:srgbClr val="FF0000"/>
                </a:solidFill>
                <a:sym typeface="Symbol" pitchFamily="18" charset="2"/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763688" y="3689722"/>
            <a:ext cx="611158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2555776" y="2132856"/>
            <a:ext cx="97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sym typeface="Symbol" pitchFamily="18" charset="2"/>
              </a:rPr>
              <a:t>field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5508104" y="2132856"/>
            <a:ext cx="13580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i="1" dirty="0" smtClean="0">
                <a:solidFill>
                  <a:schemeClr val="tx1"/>
                </a:solidFill>
                <a:sym typeface="Symbol" pitchFamily="18" charset="2"/>
              </a:rPr>
              <a:t>e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 cloud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257" y="1683990"/>
            <a:ext cx="8807239" cy="505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648072" y="6165304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accent1"/>
                </a:solidFill>
              </a:rPr>
              <a:t>A. Caldwell, K. </a:t>
            </a:r>
            <a:r>
              <a:rPr lang="en-GB" sz="2000" dirty="0" err="1" smtClean="0">
                <a:solidFill>
                  <a:schemeClr val="accent1"/>
                </a:solidFill>
              </a:rPr>
              <a:t>Lotov</a:t>
            </a:r>
            <a:r>
              <a:rPr lang="en-GB" sz="2000" dirty="0" smtClean="0">
                <a:solidFill>
                  <a:schemeClr val="accent1"/>
                </a:solidFill>
              </a:rPr>
              <a:t>, A. </a:t>
            </a:r>
            <a:r>
              <a:rPr lang="en-GB" sz="2000" dirty="0" err="1" smtClean="0">
                <a:solidFill>
                  <a:schemeClr val="accent1"/>
                </a:solidFill>
              </a:rPr>
              <a:t>Pukhov</a:t>
            </a:r>
            <a:r>
              <a:rPr lang="en-GB" sz="2000" dirty="0" smtClean="0">
                <a:solidFill>
                  <a:schemeClr val="accent1"/>
                </a:solidFill>
              </a:rPr>
              <a:t>, F. Simon, Nature Phys. 5, 363 (2009)</a:t>
            </a: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30" name="Picture 49" descr="Logo CERN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1746027" y="2825626"/>
            <a:ext cx="593725" cy="59372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395536" y="44624"/>
            <a:ext cx="5688632" cy="639291"/>
          </a:xfrm>
        </p:spPr>
        <p:txBody>
          <a:bodyPr/>
          <a:lstStyle/>
          <a:p>
            <a:r>
              <a:rPr lang="en-GB" dirty="0" smtClean="0"/>
              <a:t>The Energy Frontier: </a:t>
            </a:r>
            <a:r>
              <a:rPr lang="en-GB" i="1" dirty="0" err="1" smtClean="0"/>
              <a:t>e</a:t>
            </a:r>
            <a:r>
              <a:rPr lang="en-GB" b="1" baseline="30000" dirty="0" err="1" smtClean="0"/>
              <a:t>+</a:t>
            </a:r>
            <a:r>
              <a:rPr lang="en-GB" i="1" dirty="0" err="1" smtClean="0"/>
              <a:t>e</a:t>
            </a:r>
            <a:r>
              <a:rPr lang="en-GB" b="1" baseline="30000" dirty="0" smtClean="0"/>
              <a:t>-</a:t>
            </a:r>
            <a:r>
              <a:rPr lang="en-GB" dirty="0" smtClean="0"/>
              <a:t> 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 animBg="1"/>
      <p:bldP spid="31" grpId="0"/>
      <p:bldP spid="32" grpId="0"/>
      <p:bldP spid="33" grpId="0"/>
      <p:bldP spid="3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innovationslearning.co.uk/subjects/geography/information/settlements/images/uk-map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891" y="836712"/>
            <a:ext cx="3200109" cy="360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324544" y="980728"/>
            <a:ext cx="7772400" cy="50405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GB" dirty="0" smtClean="0"/>
          </a:p>
          <a:p>
            <a:pPr lvl="1"/>
            <a:r>
              <a:rPr lang="en-GB" sz="2200" b="1" dirty="0" smtClean="0"/>
              <a:t>ALICE (Energy Recovery SCRF </a:t>
            </a:r>
            <a:r>
              <a:rPr lang="en-GB" sz="2200" b="1" dirty="0" err="1" smtClean="0"/>
              <a:t>Linac</a:t>
            </a:r>
            <a:r>
              <a:rPr lang="en-GB" sz="2200" b="1" dirty="0" smtClean="0"/>
              <a:t>-based IRFEL)</a:t>
            </a:r>
          </a:p>
          <a:p>
            <a:pPr lvl="1">
              <a:buNone/>
            </a:pPr>
            <a:r>
              <a:rPr lang="en-GB" sz="2200" b="1" i="1" dirty="0" smtClean="0">
                <a:solidFill>
                  <a:srgbClr val="C00000"/>
                </a:solidFill>
              </a:rPr>
              <a:t>    </a:t>
            </a:r>
            <a:r>
              <a:rPr lang="en-GB" sz="2200" b="1" i="1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GB" sz="2200" b="1" i="1" dirty="0" smtClean="0">
                <a:solidFill>
                  <a:srgbClr val="C00000"/>
                </a:solidFill>
              </a:rPr>
              <a:t>THz Cancer Imaging, Type III Solar Cells</a:t>
            </a:r>
          </a:p>
          <a:p>
            <a:pPr lvl="1"/>
            <a:r>
              <a:rPr lang="en-GB" sz="2200" b="1" dirty="0" smtClean="0"/>
              <a:t>EMMA (NS-FFAG- compact electron model)</a:t>
            </a:r>
          </a:p>
          <a:p>
            <a:pPr lvl="1">
              <a:buNone/>
            </a:pPr>
            <a:r>
              <a:rPr lang="en-GB" sz="2200" b="1" i="1" dirty="0" smtClean="0">
                <a:solidFill>
                  <a:srgbClr val="C00000"/>
                </a:solidFill>
                <a:sym typeface="Wingdings" pitchFamily="2" charset="2"/>
              </a:rPr>
              <a:t>     </a:t>
            </a:r>
            <a:r>
              <a:rPr lang="en-GB" sz="2200" b="1" i="1" dirty="0" smtClean="0">
                <a:solidFill>
                  <a:srgbClr val="C00000"/>
                </a:solidFill>
              </a:rPr>
              <a:t>Ultra-fast Acceleration of </a:t>
            </a:r>
            <a:r>
              <a:rPr lang="en-GB" sz="2200" b="1" i="1" dirty="0" err="1" smtClean="0">
                <a:solidFill>
                  <a:srgbClr val="C00000"/>
                </a:solidFill>
              </a:rPr>
              <a:t>Muons</a:t>
            </a:r>
            <a:endParaRPr lang="en-GB" sz="2200" b="1" i="1" dirty="0" smtClean="0">
              <a:solidFill>
                <a:srgbClr val="C00000"/>
              </a:solidFill>
            </a:endParaRPr>
          </a:p>
          <a:p>
            <a:pPr lvl="1"/>
            <a:r>
              <a:rPr lang="en-GB" sz="2200" b="1" dirty="0" smtClean="0"/>
              <a:t>VELA (Industrial </a:t>
            </a:r>
            <a:r>
              <a:rPr lang="en-GB" sz="2200" b="1" dirty="0" err="1" smtClean="0"/>
              <a:t>Linac</a:t>
            </a:r>
            <a:r>
              <a:rPr lang="en-GB" sz="2200" b="1" dirty="0" smtClean="0"/>
              <a:t> Test Facility)</a:t>
            </a:r>
          </a:p>
          <a:p>
            <a:pPr lvl="1">
              <a:buNone/>
            </a:pPr>
            <a:r>
              <a:rPr lang="en-GB" sz="2200" b="1" i="1" dirty="0" smtClean="0">
                <a:solidFill>
                  <a:srgbClr val="C00000"/>
                </a:solidFill>
                <a:sym typeface="Wingdings" pitchFamily="2" charset="2"/>
              </a:rPr>
              <a:t>     User Base: </a:t>
            </a:r>
            <a:r>
              <a:rPr lang="en-GB" sz="2200" b="1" i="1" dirty="0" err="1" smtClean="0">
                <a:solidFill>
                  <a:srgbClr val="C00000"/>
                </a:solidFill>
                <a:sym typeface="Wingdings" pitchFamily="2" charset="2"/>
              </a:rPr>
              <a:t>Rapiscan</a:t>
            </a:r>
            <a:r>
              <a:rPr lang="en-GB" sz="2200" b="1" i="1" dirty="0" smtClean="0">
                <a:solidFill>
                  <a:srgbClr val="C00000"/>
                </a:solidFill>
                <a:sym typeface="Wingdings" pitchFamily="2" charset="2"/>
              </a:rPr>
              <a:t>, e2v, Siemens</a:t>
            </a:r>
            <a:endParaRPr lang="en-GB" sz="2200" b="1" i="1" dirty="0" smtClean="0">
              <a:solidFill>
                <a:srgbClr val="C00000"/>
              </a:solidFill>
            </a:endParaRPr>
          </a:p>
          <a:p>
            <a:pPr lvl="1"/>
            <a:r>
              <a:rPr lang="en-GB" sz="2200" b="1" dirty="0" smtClean="0"/>
              <a:t>CLARA (FEL Test facility)</a:t>
            </a:r>
          </a:p>
          <a:p>
            <a:pPr lvl="1">
              <a:buNone/>
            </a:pPr>
            <a:r>
              <a:rPr lang="en-GB" sz="2200" b="1" dirty="0" smtClean="0"/>
              <a:t>     </a:t>
            </a:r>
            <a:r>
              <a:rPr lang="en-GB" sz="2200" b="1" i="1" dirty="0" smtClean="0">
                <a:solidFill>
                  <a:srgbClr val="C00000"/>
                </a:solidFill>
                <a:sym typeface="Wingdings" pitchFamily="2" charset="2"/>
              </a:rPr>
              <a:t> T</a:t>
            </a:r>
            <a:r>
              <a:rPr lang="en-GB" sz="2200" b="1" i="1" dirty="0" smtClean="0">
                <a:solidFill>
                  <a:srgbClr val="C00000"/>
                </a:solidFill>
              </a:rPr>
              <a:t>est  “Seeded” FEL concepts</a:t>
            </a:r>
          </a:p>
          <a:p>
            <a:pPr lvl="1"/>
            <a:r>
              <a:rPr lang="en-GB" sz="2200" b="1" dirty="0" smtClean="0"/>
              <a:t>Atom Traps and Interferometers</a:t>
            </a:r>
          </a:p>
          <a:p>
            <a:pPr lvl="1">
              <a:buNone/>
            </a:pPr>
            <a:r>
              <a:rPr lang="en-GB" sz="2200" b="1" i="1" dirty="0" smtClean="0">
                <a:solidFill>
                  <a:srgbClr val="C00000"/>
                </a:solidFill>
              </a:rPr>
              <a:t>    </a:t>
            </a:r>
            <a:r>
              <a:rPr lang="en-GB" sz="2200" b="1" i="1" dirty="0" smtClean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GB" sz="2200" b="1" i="1" dirty="0" smtClean="0">
                <a:solidFill>
                  <a:srgbClr val="C00000"/>
                </a:solidFill>
              </a:rPr>
              <a:t>“Ultra-cold” Electron Sources</a:t>
            </a:r>
          </a:p>
          <a:p>
            <a:pPr lvl="1">
              <a:buNone/>
            </a:pPr>
            <a:r>
              <a:rPr lang="en-GB" sz="2200" b="1" i="1" dirty="0" smtClean="0">
                <a:solidFill>
                  <a:srgbClr val="C00000"/>
                </a:solidFill>
                <a:sym typeface="Wingdings" pitchFamily="2" charset="2"/>
              </a:rPr>
              <a:t>      </a:t>
            </a:r>
            <a:r>
              <a:rPr lang="en-GB" sz="2200" b="1" i="1" dirty="0" smtClean="0">
                <a:solidFill>
                  <a:srgbClr val="C00000"/>
                </a:solidFill>
              </a:rPr>
              <a:t>Laboratory experiments on</a:t>
            </a:r>
          </a:p>
          <a:p>
            <a:pPr lvl="2">
              <a:buNone/>
            </a:pPr>
            <a:r>
              <a:rPr lang="en-GB" sz="2200" b="1" i="1" dirty="0" smtClean="0">
                <a:solidFill>
                  <a:srgbClr val="C00000"/>
                </a:solidFill>
              </a:rPr>
              <a:t>    Dark Energy and Matter</a:t>
            </a:r>
          </a:p>
          <a:p>
            <a:pPr lvl="2"/>
            <a:endParaRPr lang="en-GB" dirty="0" smtClean="0"/>
          </a:p>
          <a:p>
            <a:pPr lvl="2">
              <a:buNone/>
            </a:pPr>
            <a:endParaRPr lang="en-GB" dirty="0" smtClean="0"/>
          </a:p>
          <a:p>
            <a:pPr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chemeClr val="accent2"/>
                </a:solidFill>
              </a:rPr>
              <a:t>Advanced Test Facilities at CI/DL</a:t>
            </a:r>
            <a:endParaRPr lang="en-GB" b="1" dirty="0">
              <a:solidFill>
                <a:schemeClr val="accent2"/>
              </a:solidFill>
            </a:endParaRPr>
          </a:p>
        </p:txBody>
      </p:sp>
      <p:pic>
        <p:nvPicPr>
          <p:cNvPr id="4" name="Content Placeholder 3" descr="Picture1.jpg"/>
          <p:cNvPicPr>
            <a:picLocks noChangeAspect="1"/>
          </p:cNvPicPr>
          <p:nvPr/>
        </p:nvPicPr>
        <p:blipFill rotWithShape="1">
          <a:blip r:embed="rId3" cstate="print"/>
          <a:srcRect t="18476" r="6335" b="12782"/>
          <a:stretch/>
        </p:blipFill>
        <p:spPr bwMode="auto">
          <a:xfrm>
            <a:off x="5219422" y="4509120"/>
            <a:ext cx="392457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7956376" y="2852936"/>
            <a:ext cx="216024" cy="216024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0824" y="3356992"/>
            <a:ext cx="12554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Cockcroft </a:t>
            </a:r>
          </a:p>
          <a:p>
            <a:r>
              <a:rPr lang="en-GB" sz="1600" b="1" dirty="0" smtClean="0"/>
              <a:t>Institute/</a:t>
            </a:r>
          </a:p>
          <a:p>
            <a:r>
              <a:rPr lang="en-GB" sz="1600" b="1" dirty="0" err="1" smtClean="0"/>
              <a:t>Daresbury</a:t>
            </a:r>
            <a:endParaRPr lang="en-GB" sz="1600" b="1" dirty="0" smtClean="0"/>
          </a:p>
          <a:p>
            <a:r>
              <a:rPr lang="en-GB" sz="1600" b="1" dirty="0" smtClean="0"/>
              <a:t>Laboratory</a:t>
            </a:r>
            <a:endParaRPr lang="en-GB" sz="1600" b="1" dirty="0"/>
          </a:p>
        </p:txBody>
      </p:sp>
      <p:cxnSp>
        <p:nvCxnSpPr>
          <p:cNvPr id="9" name="Straight Arrow Connector 8"/>
          <p:cNvCxnSpPr>
            <a:stCxn id="7" idx="3"/>
            <a:endCxn id="6" idx="3"/>
          </p:cNvCxnSpPr>
          <p:nvPr/>
        </p:nvCxnSpPr>
        <p:spPr bwMode="auto">
          <a:xfrm flipV="1">
            <a:off x="7236296" y="3037324"/>
            <a:ext cx="751716" cy="8582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3821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2987823" y="125413"/>
            <a:ext cx="3240361" cy="711299"/>
          </a:xfrm>
        </p:spPr>
        <p:txBody>
          <a:bodyPr/>
          <a:lstStyle/>
          <a:p>
            <a:r>
              <a:rPr lang="en-GB" dirty="0" smtClean="0">
                <a:solidFill>
                  <a:schemeClr val="accent2"/>
                </a:solidFill>
              </a:rPr>
              <a:t>THz </a:t>
            </a:r>
            <a:r>
              <a:rPr lang="en-GB" dirty="0" smtClean="0">
                <a:solidFill>
                  <a:schemeClr val="accent2"/>
                </a:solidFill>
              </a:rPr>
              <a:t>Science</a:t>
            </a:r>
            <a:endParaRPr lang="en-GB" dirty="0" smtClean="0">
              <a:solidFill>
                <a:schemeClr val="accent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15068"/>
            <a:ext cx="6552728" cy="454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956376" y="4307356"/>
            <a:ext cx="115212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IR/THz from ALICE</a:t>
            </a:r>
            <a:endParaRPr lang="en-GB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292080" y="4801138"/>
            <a:ext cx="3528392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292080" y="4811412"/>
            <a:ext cx="1119794" cy="4531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355976" y="5264532"/>
            <a:ext cx="2045624" cy="3389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55976" y="5603500"/>
            <a:ext cx="483952" cy="1747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3"/>
          <p:cNvGrpSpPr/>
          <p:nvPr/>
        </p:nvGrpSpPr>
        <p:grpSpPr>
          <a:xfrm>
            <a:off x="4326220" y="2540170"/>
            <a:ext cx="871582" cy="3238070"/>
            <a:chOff x="3678148" y="2381894"/>
            <a:chExt cx="871582" cy="323807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4181582" y="3429000"/>
              <a:ext cx="9831" cy="219096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739794" y="3380198"/>
              <a:ext cx="739739" cy="11301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738726" y="2455524"/>
              <a:ext cx="1067" cy="104548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476753" y="2496620"/>
              <a:ext cx="0" cy="8793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5-Point Star 18"/>
            <p:cNvSpPr/>
            <p:nvPr/>
          </p:nvSpPr>
          <p:spPr>
            <a:xfrm>
              <a:off x="3678148" y="2383604"/>
              <a:ext cx="133564" cy="123290"/>
            </a:xfrm>
            <a:prstGeom prst="star5">
              <a:avLst/>
            </a:prstGeom>
            <a:solidFill>
              <a:srgbClr val="FFCCCC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5-Point Star 19"/>
            <p:cNvSpPr/>
            <p:nvPr/>
          </p:nvSpPr>
          <p:spPr>
            <a:xfrm>
              <a:off x="4416166" y="2381894"/>
              <a:ext cx="133564" cy="123290"/>
            </a:xfrm>
            <a:prstGeom prst="star5">
              <a:avLst/>
            </a:prstGeom>
            <a:solidFill>
              <a:srgbClr val="FFCCCC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0"/>
          <p:cNvGrpSpPr/>
          <p:nvPr/>
        </p:nvGrpSpPr>
        <p:grpSpPr>
          <a:xfrm>
            <a:off x="539552" y="1179754"/>
            <a:ext cx="3416799" cy="1628558"/>
            <a:chOff x="-108520" y="1021478"/>
            <a:chExt cx="3416799" cy="162855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08520" y="1021478"/>
              <a:ext cx="2172295" cy="1628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eft Arrow 22"/>
            <p:cNvSpPr/>
            <p:nvPr/>
          </p:nvSpPr>
          <p:spPr>
            <a:xfrm>
              <a:off x="1907704" y="2095928"/>
              <a:ext cx="1400575" cy="255144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7274903" y="1668577"/>
            <a:ext cx="2034284" cy="1212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0" name="Content Placeholder 1"/>
          <p:cNvSpPr>
            <a:spLocks noGrp="1"/>
          </p:cNvSpPr>
          <p:nvPr>
            <p:ph sz="half" idx="1"/>
          </p:nvPr>
        </p:nvSpPr>
        <p:spPr>
          <a:xfrm>
            <a:off x="0" y="3240360"/>
            <a:ext cx="3419872" cy="35010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dirty="0" smtClean="0">
                <a:sym typeface="Symbol"/>
              </a:rPr>
              <a:t> </a:t>
            </a:r>
            <a:r>
              <a:rPr lang="en-GB" dirty="0" smtClean="0"/>
              <a:t>THz CSR bunch</a:t>
            </a:r>
          </a:p>
          <a:p>
            <a:pPr>
              <a:buNone/>
            </a:pPr>
            <a:r>
              <a:rPr lang="en-GB" b="1" dirty="0" smtClean="0">
                <a:solidFill>
                  <a:srgbClr val="FF0000"/>
                </a:solidFill>
                <a:sym typeface="Symbol"/>
              </a:rPr>
              <a:t> </a:t>
            </a:r>
            <a:r>
              <a:rPr lang="en-GB" dirty="0" smtClean="0"/>
              <a:t>dedicated tissue culture laboratory</a:t>
            </a:r>
            <a:endParaRPr lang="en-GB" dirty="0" smtClean="0"/>
          </a:p>
          <a:p>
            <a:pPr>
              <a:buNone/>
            </a:pPr>
            <a:r>
              <a:rPr lang="en-GB" b="1" dirty="0" smtClean="0">
                <a:solidFill>
                  <a:srgbClr val="FF0000"/>
                </a:solidFill>
                <a:sym typeface="Symbol"/>
              </a:rPr>
              <a:t> </a:t>
            </a:r>
            <a:r>
              <a:rPr lang="en-GB" dirty="0" smtClean="0"/>
              <a:t>IR/THz </a:t>
            </a:r>
            <a:r>
              <a:rPr lang="en-GB" dirty="0" smtClean="0"/>
              <a:t>on </a:t>
            </a:r>
            <a:r>
              <a:rPr lang="en-GB" dirty="0" smtClean="0"/>
              <a:t>living cells</a:t>
            </a:r>
            <a:endParaRPr lang="en-GB" dirty="0" smtClean="0"/>
          </a:p>
          <a:p>
            <a:pPr>
              <a:spcBef>
                <a:spcPts val="0"/>
              </a:spcBef>
              <a:buNone/>
            </a:pPr>
            <a:r>
              <a:rPr lang="en-GB" b="1" dirty="0" smtClean="0">
                <a:solidFill>
                  <a:srgbClr val="FF0000"/>
                </a:solidFill>
                <a:sym typeface="Symbol"/>
              </a:rPr>
              <a:t> </a:t>
            </a:r>
            <a:r>
              <a:rPr lang="en-GB" dirty="0" smtClean="0"/>
              <a:t>high </a:t>
            </a:r>
            <a:r>
              <a:rPr lang="en-GB" dirty="0" smtClean="0"/>
              <a:t>peak </a:t>
            </a:r>
            <a:r>
              <a:rPr lang="en-GB" dirty="0" smtClean="0"/>
              <a:t>intensity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   very </a:t>
            </a:r>
            <a:r>
              <a:rPr lang="en-GB" dirty="0" smtClean="0"/>
              <a:t>low </a:t>
            </a:r>
            <a:r>
              <a:rPr lang="en-GB" dirty="0" smtClean="0"/>
              <a:t>&lt;power&gt;</a:t>
            </a:r>
          </a:p>
          <a:p>
            <a:pPr>
              <a:spcBef>
                <a:spcPts val="0"/>
              </a:spcBef>
              <a:buNone/>
            </a:pPr>
            <a:r>
              <a:rPr lang="en-GB" dirty="0" smtClean="0"/>
              <a:t> </a:t>
            </a:r>
            <a:r>
              <a:rPr lang="en-GB" dirty="0" smtClean="0"/>
              <a:t>  </a:t>
            </a:r>
            <a:r>
              <a:rPr lang="en-GB" dirty="0" smtClean="0"/>
              <a:t>no </a:t>
            </a:r>
            <a:r>
              <a:rPr lang="en-GB" dirty="0" smtClean="0"/>
              <a:t>thermal </a:t>
            </a:r>
            <a:r>
              <a:rPr lang="en-GB" dirty="0" smtClean="0"/>
              <a:t>effects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31" name="Picture 2" descr="http://www.disabledgo.com/images/org/royal_liverpool_broadgreen/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908720"/>
            <a:ext cx="1528986" cy="484800"/>
          </a:xfrm>
          <a:prstGeom prst="rect">
            <a:avLst/>
          </a:prstGeom>
          <a:noFill/>
        </p:spPr>
      </p:pic>
      <p:pic>
        <p:nvPicPr>
          <p:cNvPr id="33" name="Picture 6" descr="http://www.cnr.it/images/IlCNR_img/dibaseNew1.jpg"/>
          <p:cNvPicPr>
            <a:picLocks noChangeAspect="1" noChangeArrowheads="1"/>
          </p:cNvPicPr>
          <p:nvPr/>
        </p:nvPicPr>
        <p:blipFill>
          <a:blip r:embed="rId5" cstate="print"/>
          <a:srcRect r="13109" b="-3985"/>
          <a:stretch>
            <a:fillRect/>
          </a:stretch>
        </p:blipFill>
        <p:spPr bwMode="auto">
          <a:xfrm>
            <a:off x="7020272" y="1772816"/>
            <a:ext cx="1667175" cy="288032"/>
          </a:xfrm>
          <a:prstGeom prst="rect">
            <a:avLst/>
          </a:prstGeom>
          <a:noFill/>
        </p:spPr>
      </p:pic>
      <p:pic>
        <p:nvPicPr>
          <p:cNvPr id="34" name="Picture 7" descr="D:\My Documents\STFC\STF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82957" y="1412776"/>
            <a:ext cx="1349483" cy="291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1760" y="3149972"/>
            <a:ext cx="4176464" cy="927100"/>
          </a:xfrm>
        </p:spPr>
        <p:txBody>
          <a:bodyPr/>
          <a:lstStyle/>
          <a:p>
            <a:r>
              <a:rPr lang="en-GB" sz="4000" dirty="0" smtClean="0"/>
              <a:t>5. Outlook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25413"/>
            <a:ext cx="6480051" cy="567283"/>
          </a:xfrm>
        </p:spPr>
        <p:txBody>
          <a:bodyPr/>
          <a:lstStyle/>
          <a:p>
            <a:r>
              <a:rPr lang="en-GB" sz="3600" dirty="0" smtClean="0"/>
              <a:t>Beyond the Standard Model</a:t>
            </a:r>
            <a:r>
              <a:rPr lang="en-GB" sz="3600" b="1" dirty="0" smtClean="0">
                <a:solidFill>
                  <a:srgbClr val="FF0000"/>
                </a:solidFill>
              </a:rPr>
              <a:t>?</a:t>
            </a:r>
            <a:endParaRPr lang="en-GB" sz="3600" b="1" dirty="0">
              <a:solidFill>
                <a:srgbClr val="FF0000"/>
              </a:solidFill>
            </a:endParaRPr>
          </a:p>
        </p:txBody>
      </p:sp>
      <p:pic>
        <p:nvPicPr>
          <p:cNvPr id="1110019" name="Picture 3" descr="standardmode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974" r="12056" b="17581"/>
          <a:stretch>
            <a:fillRect/>
          </a:stretch>
        </p:blipFill>
        <p:spPr bwMode="auto">
          <a:xfrm>
            <a:off x="585083" y="908720"/>
            <a:ext cx="5859125" cy="4899844"/>
          </a:xfrm>
          <a:noFill/>
        </p:spPr>
      </p:pic>
      <p:sp>
        <p:nvSpPr>
          <p:cNvPr id="1110020" name="Line 4"/>
          <p:cNvSpPr>
            <a:spLocks noChangeShapeType="1"/>
          </p:cNvSpPr>
          <p:nvPr/>
        </p:nvSpPr>
        <p:spPr bwMode="auto">
          <a:xfrm rot="16200000" flipH="1">
            <a:off x="8118476" y="1665287"/>
            <a:ext cx="938212" cy="47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21" name="Line 5"/>
          <p:cNvSpPr>
            <a:spLocks noChangeShapeType="1"/>
          </p:cNvSpPr>
          <p:nvPr/>
        </p:nvSpPr>
        <p:spPr bwMode="auto">
          <a:xfrm rot="4381740" flipH="1">
            <a:off x="8261350" y="2517775"/>
            <a:ext cx="928688" cy="206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22" name="Text Box 6"/>
          <p:cNvSpPr txBox="1">
            <a:spLocks noChangeArrowheads="1"/>
          </p:cNvSpPr>
          <p:nvPr/>
        </p:nvSpPr>
        <p:spPr bwMode="auto">
          <a:xfrm>
            <a:off x="7688263" y="1557338"/>
            <a:ext cx="881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i="1" dirty="0">
                <a:solidFill>
                  <a:schemeClr val="tx1"/>
                </a:solidFill>
                <a:sym typeface="Symbol" pitchFamily="18" charset="2"/>
              </a:rPr>
              <a:t></a:t>
            </a: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Z W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5400000">
            <a:off x="8274844" y="1821657"/>
            <a:ext cx="198437" cy="431800"/>
            <a:chOff x="2064" y="385"/>
            <a:chExt cx="193" cy="57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25" name="Arc 9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6" name="Arc 10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7" name="Arc 11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8" name="Arc 12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30" name="Arc 14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1" name="Arc 15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2" name="Arc 16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3" name="Arc 17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35" name="Arc 19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6" name="Arc 20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7" name="Arc 21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8" name="Arc 22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6" name="Group 23"/>
          <p:cNvGrpSpPr>
            <a:grpSpLocks/>
          </p:cNvGrpSpPr>
          <p:nvPr/>
        </p:nvGrpSpPr>
        <p:grpSpPr bwMode="auto">
          <a:xfrm rot="5400000">
            <a:off x="7843044" y="1821657"/>
            <a:ext cx="198437" cy="431800"/>
            <a:chOff x="2064" y="385"/>
            <a:chExt cx="193" cy="576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41" name="Arc 25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2" name="Arc 26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3" name="Arc 27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4" name="Arc 28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46" name="Arc 30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7" name="Arc 31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8" name="Arc 32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9" name="Arc 33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51" name="Arc 35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2" name="Arc 36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3" name="Arc 37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4" name="Arc 38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055" name="Line 39"/>
          <p:cNvSpPr>
            <a:spLocks noChangeShapeType="1"/>
          </p:cNvSpPr>
          <p:nvPr/>
        </p:nvSpPr>
        <p:spPr bwMode="auto">
          <a:xfrm rot="-5400000">
            <a:off x="7258050" y="2524125"/>
            <a:ext cx="931863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6" name="Line 40"/>
          <p:cNvSpPr>
            <a:spLocks noChangeShapeType="1"/>
          </p:cNvSpPr>
          <p:nvPr/>
        </p:nvSpPr>
        <p:spPr bwMode="auto">
          <a:xfrm rot="15181740" flipV="1">
            <a:off x="7161213" y="1560513"/>
            <a:ext cx="874712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7" name="Line 41"/>
          <p:cNvSpPr>
            <a:spLocks noChangeShapeType="1"/>
          </p:cNvSpPr>
          <p:nvPr/>
        </p:nvSpPr>
        <p:spPr bwMode="auto">
          <a:xfrm rot="16200000" flipH="1">
            <a:off x="8102163" y="3541439"/>
            <a:ext cx="9382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8" name="Line 42"/>
          <p:cNvSpPr>
            <a:spLocks noChangeShapeType="1"/>
          </p:cNvSpPr>
          <p:nvPr/>
        </p:nvSpPr>
        <p:spPr bwMode="auto">
          <a:xfrm rot="4381740">
            <a:off x="8240276" y="4357413"/>
            <a:ext cx="85725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9" name="Text Box 43"/>
          <p:cNvSpPr txBox="1">
            <a:spLocks noChangeArrowheads="1"/>
          </p:cNvSpPr>
          <p:nvPr/>
        </p:nvSpPr>
        <p:spPr bwMode="auto">
          <a:xfrm>
            <a:off x="7671951" y="3433488"/>
            <a:ext cx="88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</a:t>
            </a:r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Z W</a:t>
            </a:r>
          </a:p>
        </p:txBody>
      </p:sp>
      <p:grpSp>
        <p:nvGrpSpPr>
          <p:cNvPr id="10" name="Group 44"/>
          <p:cNvGrpSpPr>
            <a:grpSpLocks/>
          </p:cNvGrpSpPr>
          <p:nvPr/>
        </p:nvGrpSpPr>
        <p:grpSpPr bwMode="auto">
          <a:xfrm rot="5400000">
            <a:off x="8258532" y="3697807"/>
            <a:ext cx="198438" cy="431800"/>
            <a:chOff x="2064" y="385"/>
            <a:chExt cx="193" cy="576"/>
          </a:xfrm>
        </p:grpSpPr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62" name="Arc 46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3" name="Arc 47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4" name="Arc 48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5" name="Arc 49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67" name="Arc 51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8" name="Arc 52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9" name="Arc 53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0" name="Arc 54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72" name="Arc 56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3" name="Arc 57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4" name="Arc 58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5" name="Arc 59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60"/>
          <p:cNvGrpSpPr>
            <a:grpSpLocks/>
          </p:cNvGrpSpPr>
          <p:nvPr/>
        </p:nvGrpSpPr>
        <p:grpSpPr bwMode="auto">
          <a:xfrm rot="5400000">
            <a:off x="7826732" y="3697807"/>
            <a:ext cx="198438" cy="431800"/>
            <a:chOff x="2064" y="385"/>
            <a:chExt cx="193" cy="576"/>
          </a:xfrm>
        </p:grpSpPr>
        <p:grpSp>
          <p:nvGrpSpPr>
            <p:cNvPr id="15" name="Group 61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78" name="Arc 62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9" name="Arc 63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0" name="Arc 64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1" name="Arc 65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83" name="Arc 67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4" name="Arc 68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5" name="Arc 69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6" name="Arc 70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71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88" name="Arc 72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9" name="Arc 73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90" name="Arc 74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91" name="Arc 75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092" name="Line 76"/>
          <p:cNvSpPr>
            <a:spLocks noChangeShapeType="1"/>
          </p:cNvSpPr>
          <p:nvPr/>
        </p:nvSpPr>
        <p:spPr bwMode="auto">
          <a:xfrm rot="-5400000">
            <a:off x="7241738" y="4328839"/>
            <a:ext cx="931863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3" name="Line 77"/>
          <p:cNvSpPr>
            <a:spLocks noChangeShapeType="1"/>
          </p:cNvSpPr>
          <p:nvPr/>
        </p:nvSpPr>
        <p:spPr bwMode="auto">
          <a:xfrm rot="15181740" flipV="1">
            <a:off x="7144901" y="3436663"/>
            <a:ext cx="874713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4" name="Line 78"/>
          <p:cNvSpPr>
            <a:spLocks noChangeShapeType="1"/>
          </p:cNvSpPr>
          <p:nvPr/>
        </p:nvSpPr>
        <p:spPr bwMode="auto">
          <a:xfrm rot="16200000" flipH="1">
            <a:off x="8118475" y="5413647"/>
            <a:ext cx="938213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5" name="Line 79"/>
          <p:cNvSpPr>
            <a:spLocks noChangeShapeType="1"/>
          </p:cNvSpPr>
          <p:nvPr/>
        </p:nvSpPr>
        <p:spPr bwMode="auto">
          <a:xfrm rot="4381740">
            <a:off x="8256588" y="6229622"/>
            <a:ext cx="85725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6" name="Text Box 80"/>
          <p:cNvSpPr txBox="1">
            <a:spLocks noChangeArrowheads="1"/>
          </p:cNvSpPr>
          <p:nvPr/>
        </p:nvSpPr>
        <p:spPr bwMode="auto">
          <a:xfrm>
            <a:off x="7970838" y="5305697"/>
            <a:ext cx="319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i="1">
                <a:solidFill>
                  <a:schemeClr val="tx1"/>
                </a:solidFill>
                <a:sym typeface="Symbol" pitchFamily="18" charset="2"/>
              </a:rPr>
              <a:t>g</a:t>
            </a:r>
          </a:p>
        </p:txBody>
      </p:sp>
      <p:grpSp>
        <p:nvGrpSpPr>
          <p:cNvPr id="18" name="Group 81"/>
          <p:cNvGrpSpPr>
            <a:grpSpLocks/>
          </p:cNvGrpSpPr>
          <p:nvPr/>
        </p:nvGrpSpPr>
        <p:grpSpPr bwMode="auto">
          <a:xfrm rot="5400000">
            <a:off x="8274844" y="5570016"/>
            <a:ext cx="198438" cy="431800"/>
            <a:chOff x="2064" y="385"/>
            <a:chExt cx="193" cy="576"/>
          </a:xfrm>
        </p:grpSpPr>
        <p:grpSp>
          <p:nvGrpSpPr>
            <p:cNvPr id="19" name="Group 82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99" name="Arc 83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0" name="Arc 84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1" name="Arc 85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2" name="Arc 86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87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104" name="Arc 88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5" name="Arc 89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6" name="Arc 90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7" name="Arc 91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92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109" name="Arc 93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0" name="Arc 94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1" name="Arc 95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2" name="Arc 96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2" name="Group 97"/>
          <p:cNvGrpSpPr>
            <a:grpSpLocks/>
          </p:cNvGrpSpPr>
          <p:nvPr/>
        </p:nvGrpSpPr>
        <p:grpSpPr bwMode="auto">
          <a:xfrm rot="5400000">
            <a:off x="7843044" y="5570016"/>
            <a:ext cx="198438" cy="431800"/>
            <a:chOff x="2064" y="385"/>
            <a:chExt cx="193" cy="576"/>
          </a:xfrm>
        </p:grpSpPr>
        <p:grpSp>
          <p:nvGrpSpPr>
            <p:cNvPr id="23" name="Group 98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115" name="Arc 99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6" name="Arc 100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7" name="Arc 101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8" name="Arc 102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103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120" name="Arc 104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1" name="Arc 105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2" name="Arc 106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3" name="Arc 107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108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125" name="Arc 109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6" name="Arc 110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7" name="Arc 111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8" name="Arc 112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129" name="Line 113"/>
          <p:cNvSpPr>
            <a:spLocks noChangeShapeType="1"/>
          </p:cNvSpPr>
          <p:nvPr/>
        </p:nvSpPr>
        <p:spPr bwMode="auto">
          <a:xfrm rot="-5400000">
            <a:off x="7258050" y="6201047"/>
            <a:ext cx="931863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130" name="Line 114"/>
          <p:cNvSpPr>
            <a:spLocks noChangeShapeType="1"/>
          </p:cNvSpPr>
          <p:nvPr/>
        </p:nvSpPr>
        <p:spPr bwMode="auto">
          <a:xfrm rot="15181740" flipV="1">
            <a:off x="7161212" y="5308873"/>
            <a:ext cx="8747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131" name="Text Box 115"/>
          <p:cNvSpPr txBox="1">
            <a:spLocks noChangeArrowheads="1"/>
          </p:cNvSpPr>
          <p:nvPr/>
        </p:nvSpPr>
        <p:spPr bwMode="auto">
          <a:xfrm>
            <a:off x="49608" y="6093296"/>
            <a:ext cx="7978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Dirac fermions and </a:t>
            </a:r>
            <a:r>
              <a:rPr lang="en-GB" sz="2800" dirty="0" smtClean="0">
                <a:solidFill>
                  <a:schemeClr val="tx1"/>
                </a:solidFill>
              </a:rPr>
              <a:t>gauge bosons</a:t>
            </a:r>
            <a:endParaRPr lang="en-GB" sz="2800" i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2197455" y="2636912"/>
            <a:ext cx="3382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solidFill>
                  <a:srgbClr val="FFFF00"/>
                </a:solidFill>
              </a:rPr>
              <a:t>Higgs</a:t>
            </a:r>
            <a:endParaRPr lang="en-GB" sz="9600" dirty="0">
              <a:solidFill>
                <a:srgbClr val="FFFF00"/>
              </a:solidFill>
            </a:endParaRPr>
          </a:p>
        </p:txBody>
      </p:sp>
      <p:sp>
        <p:nvSpPr>
          <p:cNvPr id="117" name="Line 76"/>
          <p:cNvSpPr>
            <a:spLocks noChangeShapeType="1"/>
          </p:cNvSpPr>
          <p:nvPr/>
        </p:nvSpPr>
        <p:spPr bwMode="auto">
          <a:xfrm rot="-5400000">
            <a:off x="8136135" y="1588295"/>
            <a:ext cx="931863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8" name="Text Box 6"/>
          <p:cNvSpPr txBox="1">
            <a:spLocks noChangeArrowheads="1"/>
          </p:cNvSpPr>
          <p:nvPr/>
        </p:nvSpPr>
        <p:spPr bwMode="auto">
          <a:xfrm>
            <a:off x="7839148" y="2168029"/>
            <a:ext cx="649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 H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19" name="Text Box 6"/>
          <p:cNvSpPr txBox="1">
            <a:spLocks noChangeArrowheads="1"/>
          </p:cNvSpPr>
          <p:nvPr/>
        </p:nvSpPr>
        <p:spPr bwMode="auto">
          <a:xfrm>
            <a:off x="7812360" y="4037002"/>
            <a:ext cx="649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 H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20" name="Text Box 6"/>
          <p:cNvSpPr txBox="1">
            <a:spLocks noChangeArrowheads="1"/>
          </p:cNvSpPr>
          <p:nvPr/>
        </p:nvSpPr>
        <p:spPr bwMode="auto">
          <a:xfrm>
            <a:off x="7676781" y="5909210"/>
            <a:ext cx="10647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endParaRPr lang="en-GB" sz="2000" i="1" dirty="0" smtClean="0">
              <a:solidFill>
                <a:schemeClr val="tx1"/>
              </a:solidFill>
              <a:sym typeface="Symbol" pitchFamily="18" charset="2"/>
            </a:endParaRPr>
          </a:p>
          <a:p>
            <a:pPr algn="ctr"/>
            <a:r>
              <a:rPr lang="en-GB" sz="2000" i="1" dirty="0" smtClean="0">
                <a:solidFill>
                  <a:schemeClr val="tx1"/>
                </a:solidFill>
                <a:sym typeface="Symbol" pitchFamily="18" charset="2"/>
              </a:rPr>
              <a:t>confine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25413"/>
            <a:ext cx="6480051" cy="567283"/>
          </a:xfrm>
        </p:spPr>
        <p:txBody>
          <a:bodyPr/>
          <a:lstStyle/>
          <a:p>
            <a:r>
              <a:rPr lang="en-GB" sz="3600" dirty="0" smtClean="0"/>
              <a:t>Beyond the Standard Model</a:t>
            </a:r>
            <a:r>
              <a:rPr lang="en-GB" sz="3600" b="1" dirty="0" smtClean="0">
                <a:solidFill>
                  <a:srgbClr val="FF0000"/>
                </a:solidFill>
              </a:rPr>
              <a:t>?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6" name="Text Box 115"/>
          <p:cNvSpPr txBox="1">
            <a:spLocks noChangeArrowheads="1"/>
          </p:cNvSpPr>
          <p:nvPr/>
        </p:nvSpPr>
        <p:spPr bwMode="auto">
          <a:xfrm>
            <a:off x="121616" y="836712"/>
            <a:ext cx="7978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ym typeface="Symbol"/>
              </a:rPr>
              <a:t>Dirac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fermions + </a:t>
            </a:r>
            <a:r>
              <a:rPr lang="en-GB" sz="2800" dirty="0" smtClean="0">
                <a:solidFill>
                  <a:schemeClr val="tx1"/>
                </a:solidFill>
              </a:rPr>
              <a:t>local SU(2) </a:t>
            </a:r>
            <a:r>
              <a:rPr lang="en-GB" sz="2800" b="1" baseline="-25000" dirty="0" smtClean="0">
                <a:solidFill>
                  <a:schemeClr val="tx1"/>
                </a:solidFill>
              </a:rPr>
              <a:t>L </a:t>
            </a:r>
            <a:r>
              <a:rPr lang="en-GB" sz="2800" dirty="0" smtClean="0">
                <a:solidFill>
                  <a:schemeClr val="tx1"/>
                </a:solidFill>
              </a:rPr>
              <a:t>+ U(1)</a:t>
            </a:r>
            <a:endParaRPr lang="en-GB" sz="2800" i="1" dirty="0"/>
          </a:p>
        </p:txBody>
      </p:sp>
      <p:pic>
        <p:nvPicPr>
          <p:cNvPr id="8194" name="Picture 2" descr="https://encrypted-tbn0.gstatic.com/images?q=tbn:ANd9GcRDKLnFYIG_dV9wcw4IviFowD3iX9cessgPceqiZBpbm4mACm5h-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428538"/>
            <a:ext cx="1769528" cy="1640422"/>
          </a:xfrm>
          <a:prstGeom prst="rect">
            <a:avLst/>
          </a:prstGeom>
          <a:noFill/>
        </p:spPr>
      </p:pic>
      <p:pic>
        <p:nvPicPr>
          <p:cNvPr id="8196" name="Picture 4" descr="https://encrypted-tbn0.gstatic.com/images?q=tbn:ANd9GcTcs3vJ_qrmZFJYXql5AKHU3PEkwP28eSiC3I3pzsXTJDIZ5WF5-Q"/>
          <p:cNvPicPr>
            <a:picLocks noChangeAspect="1" noChangeArrowheads="1"/>
          </p:cNvPicPr>
          <p:nvPr/>
        </p:nvPicPr>
        <p:blipFill>
          <a:blip r:embed="rId3" cstate="print"/>
          <a:srcRect t="23786" b="42022"/>
          <a:stretch>
            <a:fillRect/>
          </a:stretch>
        </p:blipFill>
        <p:spPr bwMode="auto">
          <a:xfrm>
            <a:off x="251520" y="1412776"/>
            <a:ext cx="6048672" cy="1656184"/>
          </a:xfrm>
          <a:prstGeom prst="rect">
            <a:avLst/>
          </a:prstGeom>
          <a:noFill/>
        </p:spPr>
      </p:pic>
      <p:sp>
        <p:nvSpPr>
          <p:cNvPr id="10" name="Text Box 115"/>
          <p:cNvSpPr txBox="1">
            <a:spLocks noChangeArrowheads="1"/>
          </p:cNvSpPr>
          <p:nvPr/>
        </p:nvSpPr>
        <p:spPr bwMode="auto">
          <a:xfrm>
            <a:off x="331912" y="3212976"/>
            <a:ext cx="60402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-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Lorentz invariance</a:t>
            </a:r>
          </a:p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-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local phase invariance</a:t>
            </a:r>
            <a:endParaRPr lang="en-GB" sz="2800" i="1" dirty="0" smtClean="0"/>
          </a:p>
        </p:txBody>
      </p:sp>
      <p:sp>
        <p:nvSpPr>
          <p:cNvPr id="8202" name="AutoShape 10" descr="data:image/jpeg;base64,/9j/4AAQSkZJRgABAQAAAQABAAD/2wCEAAkGBxQTERUUExQSFRIWFx0YGBgYFxoVHRoeHBkaGhoaIR0YHCghGxolHRoWIjIiJSkrLi4uGh8zODQsOCgxMCsBCgoKBQUFDgUFDisZExkrKysrKysrKysrKysrKysrKysrKysrKysrKysrKysrKysrKysrKysrKysrKysrKysrK//AABEIANgA6gMBIgACEQEDEQH/xAAcAAEAAgMBAQEAAAAAAAAAAAAABQYDBAcCAQj/xABNEAACAgEDAwICCAIECQcNAAABAgMREgAEIQUTMSJBBjIHFCNRYXGBkUJSJDOSoRVDYnKisbLBwhZTVHN0o7MlNDVERYKDlLTDxNTx/8QAFAEBAAAAAAAAAAAAAAAAAAAAAP/EABQRAQAAAAAAAAAAAAAAAAAAAAD/2gAMAwEAAhEDEQA/AO46aaaBpqP+IOofV9puJwLMMMklffghav7tVv6P/iVdwzwjdfWiIopw5Chl7g9cTYKBkrC/FgSBTytkLppppoGmmmgaaaaBpppoGmmmgaaaaBpppoGmmmgaaaaBpppoGmmoX4z6lPt9jPNtou9Oi2qcn3ALUOTiLahyarQUrf8AxVuZepbpYJ8NrsDEJYu2D3g7YzHuXkjJzQHkrrp+vzp8NdcKxSPPumEu5mWRlji2skRbPMvP2m7oQelmHoxAYc+Nd6+HOpHc7WGdlwaRAxXyL96J8qfIPuCNBI6aaaBpppoK78f70RbCYtjg47TsyPIqLJ6GZlj9TAA+B7keBzr8+/DfXYdhuJWgllJWOkmK4EkY+lolLo0LEeCVYWKZSNdM+mz4mkQxbGESFZKbc9sEuYyTUQx5GQWQnxwAPBOtpeuqOkGPbJudpuApMSmH6qFYNagncHtFTxkAzCifB40HRthuRLEkilWDqGtGDqbHsw4I/Ea2Ncl+FOsjbmOUTbRpJQw3ey208DjIAsNzEgkxWSlqSNDTWSASBfVtvMrorqbVgGU/eCLB/bQZNNNNA0000DTTTQNNNNA0000DTTTQNNNNA0000DTTTQfGNcnxrmPW/ihN2DlutvDtGH2cZmSNpl8ZuWcfZsL9A9qy5OK2H6Q5432skKTqN0FLxxACUyEK1I8VHNGuqIq6Ptqg7vf9QCfZwb1RQoSbiPZr4/lyVq/AgeNBm3Uuwj2W4llXbSyRPFJE6SRGSiyiopFLG1Kk4m15AIonV++BviI7lGSRg8iJHIsgXATRSgmOTEfK9q6Mo4DIaoEAcfn2XXpQxERkiPhGO23i1fv3C5PIHtz+GrX8MNuR1ONHaCMIFRJGjl2LzR1k0S7eQCOSm90VarIHmtB13TTTQNNNUP4/3k796KFyiwRLLIigM7RsJMpArEZquGOPiybBoDQVH4q2u++stFDuptzC3OO1KrIWHDCdoypAHiy1eAMarVYl6KoDCVelRMB6o5p+7L/nEwdx+eODX66mOg/CsO4He+sTSh1UM1o4UN6lRnlxhVgaBiAlIoeka6J0/wCAdqVpu/iP4Ffsp+YWGOIX55A0FK+AfhiUQy7zPZ7jbyRugxbdk4K1PGA0WZT7PHHEkgULB5uPQ/pGilALIgjyRGlhlE0cZkOMeYZY5Y1Y0AzR42fOpHb/AAJsoYykY3MUfJKpvN0i8/MaE1c++qEOgDbbmTa7CMbiDcplOFmilljSKVCMO40fzB2GLE0WsFsaIdl01XZPi5EUNLtt/GPe9s8mP59nP9/Gmx+Oeny8LvIA11jI3Ze/FYS4tf4VoLFpqA3nxjs0bBZe/J/ze3Vty/ixawhsbHu1axD4qc/J0/qTD2Pbijv9JZlYfqBoLJpquP8AFypXe2u/iJ+/bPMB+bbbuKP30T466eay3KRE+0wbbn9plU6Cx6ajtp1/aygmLc7aQDyUlRgP1B1vRSqwtSGH3g3/AKtB70000DTTUHufi7ZoxTvrJIDRSFW3Dj80gVmH6jQTmmoBPiuNjSQb9z/2SeMfvKij+/RviOT+Hp+/b8ht1/25xoJ/TVf/AOUM5+Xpm/v8W2i//k68DrW+Py9NZf8ArNzCv/hl9BY9QfxpLMuzkMBZWtAzoLZIzIolkUUbZYy7D8vfWJN31Jv/AFXZRj723Ukh/ZduB/pa1t50PdTD+lbyQR3/AFWzQ7cH8GkLNIR/mlNBQPi3q8Eci7fYT4xg4yO0/a25agzZyj7TcSU4Y4s7c6lujfCshh7ibljYBx222wJy98t25F+/8Ne41UulbZtvud3HAkm2hj3ARjG8UCouMYpt7uAZKHqPbRcuWPuK650eWyCtE1wctyyn/wCJIKf89BF/D/0fptdw24hlfvUVykijAIbFm9MHbB5A5azY1AfGnRupRbxN2Nwj7V5Io5kphEqEqlvBIXUrybcGxd0KJ11cHUR8VAHbEEAhpIlIIsMGmjBUg8EEEij9+gfDW77iS0S0cczxxuTeSqR7+4Vs0v3w8nzqX14ijCqFUBVAoACgAPAAHga96BqO6t0SDc4maMMy3i4JR1B+YB0IYA0LF0a51I6aDkH0a3FtgkjESRSywAsSp9DFe2ruCQKH9Xt1uxbMC1a6V0dyS32cijj1MoQPwTdMxlJHg51541zeHpYTq2/VGkBMgYRxs6cPGkhZuyqntl2e8pkQm+GJ1efhVoySEO1tbySJIlKN4s9uWT1EE+/voLJqpdR6j2upRM4IjwlQsRPQHbWXyU7XiHkK137GiRbdV744hkO2DxlwYpEkPbIWTENThGb0hijMPVxyRY8gJTbdXgkrtzRPYsYurWCxUHg/zKw/MEazy7VH5ZEaxXKg2DxXPtWq31KRhty7NuEICFs9qs5+zJtWWMHJSyMxo/x2rC1qb6LIvbwTgRkpQieACjwAr+wFcjg+RwdBFfBe0Tbjc7VECJBuGKAVykwE6+BwFMjoPwjGrJqIgjZd/KSDhLt4yv3ZRPKJL+4lZYa+/E/drY6zO6IpSKaY5fLEyoR6WN+tlUjiqJ5JGg39fGF8Hkar/bNLkOoLwzg5hj6o67ZVGJJW+Ml4Zbu/LPyhm6hlbOH7F0FZmKjGDEgi1CkEkKtckEhJbjou2krPbwPXjKJGr9xrQPwX0+7Gy2gP3rCif7IGtJZpj9ku73KuqxxFm2TG37mJlW0rFhHKCSSoyDWBV7P16RiSJ2oFTiNpIvCFu8rEhuGwcLVEGuXsaD3/AMi9hyPqsJB8giwf0PHvrw/wRsapNusJ/mgLbdvcj1RFTVk8eNZ/h7q3eJBljc1a4wywhlv51Mp9QplBxJAIPPsJvQUHpPw/nvN1td1Nud1t4EhkhSWQkYy9wMJMQO9TRGu5lx7XZN42m1SJAkSJGi8BUUKo/IDga+CNRKWx+0ZAC1eVUkhSfwLsQPxOvu7dgtqFuxZY0FHux++hZri/FjyAzaarw325f0mXZRcWGDGQtZPb9JICqwRz8ze4Hylte9z1UoLfcbOMODixcfZgI7WLIEo9DNzhQVvNaCe01XB1paYnfbXFRkxVQWVViykJ+0IXn12QaXjmwRrN1lKLHczyBUYkwwORwVjasFIJUtkyHJr5FBSNBbNafVNqJI6q6NigjH/vFYf3ah5iZZDH2t4ykoe4WVI6IxNAmmr5yCt2/wCFCc3z0nlxfFqjOf2UEj89BxzoO3X/AAruwveaRZy0ax4iYDCNm4lQQpGTj5wJriyOOobKXFhnkPv7m4DH8bVSV/bXJF3JO86gHClG3BTCeeRNuSI1HNRF5ZAFBIOJUUaNnXQ/grdKqKivsVHgrDDKgP5PK3J/Q6C5KoAocAeBqJ+KD9gv/aNt/wDVQ6k9ubVSMRYB9Jsc88H3H46jfiNckiX79xAf7Mqv/wAOgltNNNA0000HJvjuGJOqsZyhilgiZY5DJIjyKzoP6NHX1hwMfmZVUG+fa8fDzTKMpmkVWxCpL2I6y8UkSkqboBS586hvpFgVZdtuC7RgCSJyJRtxi+BoyfMotRwnqPixzrc+HWJEZjDhLFmKARIRd2z7r7SUEVbJd+RoLdqC+NkLbHcKMqMMt1jVCJzRy5omh6efHjnU7rU6qU7TJI6osgMYLELZcFQBfkn7tBVtvJH20Mb7drlSQYb2WEMaL+kGw1xNE3bJxYuSSKDal/h6UhigxaKvspBufrGSpSjggFW5F1Y8WxPOoPo++lbabdid0ruEsttRPi32ikExgUgYZBjVKU55I1J7U4bnyvLNiRsJUYZSKzqZflxYVzXqIZrpaASu+sbiBzKqKc48GbHuMyhlofxOojY19xY+2vvXYwYSSqNgyuA8hhUEMPUXANULPjnx769dWaFVWScDGORSrUTi7Htq3Hj56J8AE3xetncxlkYDGyDWQyF+1j3F1oIXb7P0gqkhUG1EW7kZaObA8soqmX08gZCuFGvRjfulu1vBXo9MysjgFHEmLScfxLwAT6gQRjqN2zwm2kfYBoQ6sX2zQshVQkknrYHtnKG6AXFh6iKOs3bi9KA7DvowdBZNNkqyYgHJAZcRY4s0RfkNpw5TIRb1GiRiFMq29pWHzsrsPIY3TL55IPxg6NI6xb9mPlBLEwNMp9ImlCqSGINUKVh5AvSgmhxrPaLmO3GTvJHslgka4ticj2oxwbDBwLolm8ngKRkHZYvG0d/XGiBSNcziyr6sGWifKgk2OQQ3+k90zXJ9eAojGUbftn3H9TZyWyt2A3PzUCJ7VV229T6xEc9tkzsv/pCVr8x0kZXGQ5IwwNYsGPm9WrQa7yASqvryKMRWWNAoDf8ACGtlq+ayrwda/XZSsJYNArZLRn+QEsAPHJayAAPJIHvrblYApbEW1Aceo4sa5H3Anivl1r9Zlwgd+4kQWmLuuaqFYFrFj2BF3xd+2ghNnu4NwqsJumyRpuEEZUCUBgAwUEuMZ7LFSORfg83iDB0lLz7R1AlyC7QsbRw6uRmSzRl7Ioglr41lk6lGD3O4lsrdxV2crSOIpUBOIuT0qxTkHl1YUBR2oFdiV724IoixCsd2UQSZlQCylHbjgiQ+kgLQYnY2pE0hYgqFXbCmIkZj8y2OAykZixyOTevMyu3rV+olXzYALFHw6elAGVWQqHsFq9UdMb4OzEGaJUx3jhguTsyxP6O35oqQXAJOIH8YON1rU7fZPcbGJIuA0++mIrMqxdTaEYtkpYk2QCFqwG1vEdmTKGXAyrd7nt40xAakb1KcVOF+rOiPOpberaV+I/jaP3HuvN/h7+PfVVi7Yk2w/wDJisLIijQyuuLk/ZBSPlDyqWCiiS3gldWbfzBQPtFQmxRGRbjwBdk/lf5aDhWzlmXqm/fbNuld904+xhEsgVWLN6JQqKCHAtj5s1Q56t8MruCAZW6lWX+P+ogUOfEFsB7ffzrlPTtkj7idGXaDPdTlIpfrG6kovwRs9qwVBiOWb8xQGuqfDXT4tviscUUcrii0fT5IFJHuSLxFezN+ugtmonrjfabRf5tzX9mGZ/8Ah1LaiuqC9ztB9zyP+0TJf/ef36CV0000DTTTQVr4/jP1UOtho5FcFQhZasEqZDipokZG6vwdQXQyJArIIZDyRI0c/UiRf/SCUQHx6VsDitWr4w23c2O5WiT2mIAAY2oyFBuC1gVfF1eua/C3Vu7HGQX3ErjIgxTb/EL6SAR2oIaNelcgLHmwdB1Xo87PEpbMuOGLxmEsR/FgfAPkazbyJmUYmmDKfJFgEZDj7xY99avQogsVCMxjg4lFjFsoLUqk16i15EnLL2rUgx4Ncn7vGg570xDHDOMduq9+ZXLSTwkhZp1RskBGRQMePYAHyKlZtwisxBhK55kfWtxlXnLEKcBlHH4GLZOfc56m3ndNzPHIHQtIWUR7mNQFaJHdsXxLHNpGyA/hUGhepfcyyx0e3u5WJICrLtgawKismUN8ufJ4MnuOFCS6/wBPO4200Ktg0iFVb+U1wf0Na3YWtVJIJIBtfB49vw142bExoWDA4iw+OV179s439+PH3a87BajA7YiAJUICCAAxCkY8UQAa9rrQRkcUokb17x1DswDDbBCCGqIHEOEGIomj6ltjyBh3Es7AY/XlZVJJVNtRIUHAiTySVIBXi3ILDivnWiElJH1MNXcBlkaJiy4YWwBpSI3s8/1Y4PNRzb3bqpr6jiI3kUPvSE7bTNG92hAjpzQoqrVHwADoJSUzF1CjcKrSEEGKBlHqzyNNkByACObUkj318kldlD3vo/Vjj2YWK5ykB+EbhQCti6R8m59QjGkihbg7VYoJEVmPUJAY0FBSysKU0r2haj2/f22txNGjEyvtxiqBg2+kUKFDq4YNwxEZ3DZEAsY1uigZQ+TyzdwkR9RCuYl4XZ1F60JIu2K8kN81YsVrg6tWqHJuIYwHeTb5xuqPfVdwcY2jwYsSvqkGDHEgXiWsG9XXYMDEhBBBUUQSR4HgtyR+J50GHqHzwH2EvP4XFIov9SB+ZGsnUgezJTFDg1ME7hXg8hP4yP5ffxpvNuXwoj0uGIPg1fH6GmH4qNZdwpKMAWBIIBWrHHkZcX+fGgrkG4kChS++lZR/zEUZIZs1ZskVMl7Tpxj8/wAtlTrNvOnm0OG+lLAq1bjt4KxqiFkUWA7HNbcBPmJCg+II5Sqlod0Cqmlk3KAkqVCq3bcr6uGDWT6TdX6vo2ohtki2qRAsA5nYYhDJILtKVVcvaAkAEjwK0Htemq9ytAwnU+gSyg5H1MLwZgBkxIXkAgEAUDrXRljDIp6em4piRzKSpf52HDteasxPln5PN6x7+KCEFsunxgYscojKaqYI9K4OV5gNRLBZOefTss4TIxuSkSYhINuDhbPGVQgcqHjOSCyCi8geQ+QStkih5WbhS0G17SNj6vnkDKIsZVPD8lCFN5KZvfRZL5IF0aJFg8GyBY454I/MarnV9mXoPFudwJA0RWWXswr9lbOwj8BitBsWxJNVYuf6iaUV5Fn5iCOCMgArZkGvIr39tBw34E3uTyBSjOJJGsTjZ53KxDZxLLupeDQulA458nq/Sd2ysnok9RCtbb2YAfgZYgpN/wARx41zT6KRM8bzQw7ty7nIxptYF9Ts3O4cdyaiPlBGPAx8E9c6TtZB6pA6Ejwdw0x83RBXEH24vyedBL6i9wf6dCPYQTH/AE9uB/v1Kai42veuP5IE/wC8kkv/AMMaCU0000DTTTQeXUEEHwRR1wv4V3iRntNMgWNzEqHcTdwkUFA2uy/rRZABc2b+/jXdtcN3OyeDqu9SNJAhl7pKSLtEXuANTbkAyID5xBrlhQ4Og638NowjbLGyb4glg/cSyOWP48flqWa648+2q58Kb6CQsIpdu7AURFK83g827nn/AF6smgpXxAg+vi4TOrwozosMU3ELtd91wR/XRkYgtYH4366j0xJYKmh+UtIQdjHKfs+AuILqxKMEGNlgpxI1sfHgiX6vLMqMqu6ZNC8+GUbNmEj9djt+VoiweNYz2Y2WTPaKeBuGjEvqkYqj0I39JykXlsiMwOMr0Fg6G1wKBdLkguIwUEYqAEPhQBx7EURwdb+oT4SlBgAEkMlFuYc8OHZeBIzFR6SMQSAQRepvQRfV2KvEQ8yi6ISISqSSACxxLIeeDYFFr9iI8TsFz7k+MdEgbJgWHoaQFcMmyV14Sjkr+cSqyfXImaK07+SnICF1RiaIA9fpI58NwSBfGtJc8yHi3vOS8SR40WHqBRwRQlNH5qiJ8gWHwzuvpl70qsHVj9WFHESkriOaIXg0Q3pFkvz4kmfJWz3vooMg28dHNmAazGScbqka1ABYEE38j2rE8x70ntmNr3WNjKsgEl4kIQEOMTTjkEsB4dTJzg4Xuxsb3rKVo24pGZaVVDFLpsmH46DL3JBEbl3wxDMZGihsUC4tQnqsGgFX2o0dTWxmDxqwLkEcF1wY/iVIFX58DUGEBbF6SlQELvZC6vIVRQVNDyppsrJU0LJ1NbBSEAOVj+Zg7c88kfnoNnXl1sEfePy1600FT2UMQKk/4PzyBfANKWdZFyN3YYZRGyCQxB+46z9L7ZkyCxE4ZoY9o0fARASHa8jj9XAquFA5ql2oVkW0DbkguRkI4UxF8eVFqBYBA8KLs0W9jNSAwkwEdl2mVa+QEMF96DNkOODyMtBpbTaFriB3aKcwXSOLbhD6XFEAMRkzlcchbOHJI1k3KSSFCUeMo5YA7to8rbgHtXkD6AFPp5I9hf0OnJdtviyBxlO0w4Uu1I1DFeCGXyvsutb60ISoVUzA7dwbOWQhVGJFqfSPsgKN+EHPBIacm5gkZJK2koKyRsUhm39MI0MkWcYqiqn0sAWxWgSdTfV95tzsmlmMYieKwZR2gbXJRjJRUnj0nm/x1qQ7ebMW++kGJI7sm3gQ3iOewolyqyLWru641h+OZXXpUrxWcduzErKD6O01nJ0buCvws+bB0HN/o5WGLaxrudx00OxDJFuFG8lVWVSoVVlXsgm2CUT6uTfA670JI1BCCEN5IjhMFjwDiSTV3z+euYfRfs2XbIU3MUfgyQwQSTuSVBuWSNg4Y3eAIUChzrq/T2dvUXJWvBiaL8uHNj3vjmx93Ib2ozpxvcbo/wArJH+0Sv8A/cOpPUZ0Yevcn75z/dFEv/DoJPTTTQNNNNA1x348gEXXEkP1cdyFSrSRS7hsgStRxRsAzUg5b0gMb9tdi1yz6agYpNjufUUV5I3USmANktpk4BpQcgbHIYjiyQFk6PLMjq08k6J7RzPtIQBR/wAXCpP40z2Pw5Grangc3+P/APNc8+EZVKq0EMWPB/omweJT99T7kgTDj51UX51fOnSM0YLZWSfmXA1Zr02a4rzz9+gifjfjamQNiYpIpLyw4WRc1DHwzIXUfiw1p7lZiAU/wi+Jdz25NqA/yph6q/FwBQsPz4BlvirprbnZbiBe3lLE6DO8QWUgMaBPB58eQNUnonU9s+2hU/4MEjqKDZbCu4cgEWnzJcyepGpmU0fNBdujvJeL/WWpQc5RBR4Aq4atrBJ4qyfatSuqz8P76J91KinYGRV57O4zk/h7gaLEYKHujZsVwL1ZtBpdZgR4HEixsgGREhpPT6hl/k2Bd8V51CjAcs2zzOLBhmSxjJZGxuwQkMnFnlD7XqyyAkEA0a4NXX6e+oDp7ymJUM257gCkudssZexdlWSheQsDEgo3jxoNUGLP/wBnmUK+3yzIYr62eLtUSccIWxyPBk+WgW9jBlDBtlcgVyw25cODEPVQYE+pybs0j0fN63Czrkypub5kKokC5kO4MfqItyuIyLUQqEEEm0AkxFNvT5NsIL9QJAIIHy90Div6gWTzmGHuLGXYMAvcLMsW1YCT7PI5Gjm9o7BwQOVBB4y2+hUL5iOQDDGEwluTbm+GtTGOBwQeeaGGHMPIuW9ORJDFY6Hq7RC2PSAacXQo2LAOsnQ0lDMXbeFTdCcbalObfL2FDHgDySMSvvegmdNNNBV5Yo03Ei1tQHZWZX3LkyZErLlERiKXcLQNhi8YONKR8204QqI/q6piEURbSWQI2NG3UhRHcqMpIUFC9cWw3eoh/rAVTulUVIe1HCY3r/Fs0ilsj225GNAgZAldaTTTLjaSgyYrUu7jT1dpeAIwwzJMq0vGUZPAo6DbjgkQBYu8I+4VASKCIoKUA+sAdsEOLCljkPYWY7qdqV7kkIhkkJQbjdsozZHCRqqKO6hYKcHZvmavkAOb0GUMo2+bgctI24dijLJj214JXtyFab0spoHI61dggLr27ViMs49gUjJZUHBksgiSQyjmqLg5USA8dITblYQknT2jKGMrBtjJnWLLTZtggVomKENjY9XGsn0jdS7fR5ybcy7dlyGKfOlZYuwNc/KLIvxrY6ed0Q6ON8qqUKsy7NWKsBajtsVpSv8AKDT1zWWoD6ZlYdKVM3aRmjTkRF3t0BtQlseRYix5r+GxoIz4LUDaxwvuoAqrzHH1JYShNswx2sIK8n3kY/eddQ6SgWFApJUDgmVp7977khLP+Z1TuhQblYkVm3q0qhRuJ9tEwFD+GJGI/JiW+/nVx6ZKWSyb8C8lcH0i6ZQL5u7A5v2rQbmo7onKyH755f8ARcp/w6kdRnw7/UX98szf2p5D/v0EnpppoGmmmgaon0z7dj03uoLkgnhlT0CQ5dwIKVgQ3z+CDer3qF+NYC/T90oGR7LkCyLIGQojkGxwR76CgdD6s0yjvbgsxs4vvyZQf4qg6fEoZeTwXNHg0RQ6F0F0opGHFYs2UcyXktfNNyzWtkXYBW/IJ5x8BTz9gLH3ynHp2m32+2h4FFmnl/rR7lozlx4Hg9I+H9yrIVDoWXkqJ/rDC/dmPi+ePHGgltUro23mKyxdzeKDNIkboNpjCse4YJirAtRSgc1Y0rHj06uuqD1LZlOpyGMRBpO22R2jzkZr2FykSRSseQNIOLMjEgWQE5tJ3O6UuN4oOcWLR7doyVVZBIXiBZMgaFsASlEA1lO7mcIAT7sq/wBpgo/vI1SmjRZFeKGFcN4DxtN2hBKPEznBakYtI5EhHbILC7GYt3V4WeFwgt8ckH+UvqTz/lAaDc1VGjCztEcfWGam6hKJCQTVR+Ap7cZNHgu3Hm7XqH3sTCYFVeiSxIijejSoDdhhWbHwSaPsCCEcWWOl/o4XEupffylmSOsZPUpJOLyZMSaKpZbgr93CbZO2voGLG/6RIMUWIpIxb/JAJIJA9OV5cHYEcipTFmu6vbKQCwIJKoflJdTXn0MCedew84U3JMzJhIcYFXIA/aRgMTYIsAA5Cvmb3CO6lu42ykMm19LhmH1mUU1FB6k+SnhlWsaOBPBBGtjojwmQPE+z5NSYStIc68CzRbPuesgEqAK+7bnZyCCdy13WMUYsK7HH1D3AC21AggiuTrxGJldQfrUiX8zfVwBiXazSA0fSL+7GubJCe0000Fb+IYj30K/VizLgRLPJEcQSzYhAQfb8zR/gF+N28SBRE+0jLFwpG2aa+2ZJGW0cesUHrzaPQNit7q8wWVATGtgUxgeX5SzMC49KDGwMj5J8+Nae3mOSKZt3K+K1jCsaWrspNmMANYNqW8L4o8h9m2ZJURPuo0QsQsEUMavzjh60JxGLUeAe5kDwCMp20tH7KQupAQtumAYKgZS+Hy23pYBTZF+oa+DbMY1LxbkumQ53GJb7IrZKOFa6XyAFZshVXrSimiO5KJ/g0PkokQyhpbDySpwP4qxcA+DlRIAOg8bSXayJRk2GVpkO4ZwGKkgAuykgsJ8a80TV3UT9NUuHTYwXVLnhWzkqWGys9u3AAUn0m6urIGpyWSNEQQGMR3iOxsnlAWNjajC1WsZwOPLCgfD1n6bW9HTkJajugTgHJ9KEAhYyHJGR4Ug/iNBvfDHTkSFRBC9Yj1R7FdvlxWV7o5sT97Ek+/nVu+HmBivt9pybdCIg4NDluwzJbABhR8Eap/R9koC3tlY1WR2UcDMPYn63uDKT9+Vk+dXnpygLwCopRiVVQoCrSrjwV/IkXYvigG3qM+Gv/NIT96Bv7Xq/363d5JjG7fyqT+wvWt0CPHawL/LDGP2QDQb+mmmgaaaaBrzKmSkHwQR++vWmg/PvwnuIzIdvuoopZYi0ZM8ry2yOQVj2W3Q9wKR4bmhYIFDXVfh/JSrdpwOFBTZrtVpjRUI7GVB8jHL2jHvrmEu8WHqm9jBxVp5GkLbhenxgu+ShpAvfk4BP2Z8GgKYtq59O2WDiSHbQWDy236cYmHFljuN1KndF+6gmyD7HQdGlLYnEAtRoE4gn2BIBofjR/LVP+LZMN3ETGxSSIhnAmYho2zjCjbgvlTT81QHN80bhCtKB9wA+7/ef9eq/8cRDtQynL7LcRkFc+O5cFkRsrMo7tlQRYGggtxvFkcVR7glWPHd75rALqpKxpQYjuAj5kIFFuKvW2fKNSDeSggi/cefVz++qRGCYgHZgsoEdSSdQgsRemO2c3C5koMDy6823vbegbxJdvG6PHIMQC0cpnWwKYCQgF6IPJAJ99Bn6ZOZIY3YUzorEVVEqCRXtrB1NKIYVkRVlZG8WF+Txy5/O/wANb6sD4IPtrT6mvCEXatY+07fNGgf5gTQr8b9tBGtJXqLQLSEnNZPSPtGBzcgY5KCQQMQG+8a15J1dry2TQ+zd14mxAeiPItR3SHB5AsVXGxt5W9IjO5kSipkV4JBdhLPqsNyX9IxFHj+HWRJ3LJYnYBWL+iHm0LKreqw3JX08WpvyLDTKwsSp+qNjeSncswrzKHUrRC25pgeTfpsnWu0EKAKE2CxoQhJ3brjjSKpGHPpEalSeQa5HmRgdjj3O+5IUENAgVWBZWbgcZUxNMwAqvmGWskEoaQ3OxwXHLb7evBLBaKsbwCkOfOFGudBY9u+SKfTyB8pyH6H3H46ya1unyM0YLCRWs8OFDeTV4Ejx92tnQRfV0kLR4GfgliIzGAcQfSxkHhrrj3A5FahNxurBMr9tI1DEvvTExCr9p3EiWlKnsk1Y+0PgcGY+II0pWIiMi3gZAz0SVukQWx4A+/8Ac60tvu0dSYnf3VWi2rVQVyoydSHUZLyDRYV7kaAiYs71EVzoNGJty+WbsytXimWM3dX6KFKdYo4zmcY54UQXGcNrCjUa7S3cq5nnkDz5B85dnFPlljvOXUlZJYlVVAHAxLEgk5EX/ML4CnHt/h1iseUOzUplQbubrA2ACjSFcflUn08mz5J0GPqMkKYNNKsfa/m3kxY/Kq3HGwErMEl4NnJLFktVR+mXcD650qG1+eRjkJHB/q1UFYj3Hv1DAG2NLfN66EvSZMaM5QUQBEiJXqDLzV+kBlFVw5uzzrjXx71OLcdZ2/bnEscESRZqwoyFnytlmix4IJYOBa1zyNB0fo3TMAMIpFX2EWz2+1X+zNbj9dXOFKUDngAc0P8AZFftxrnXSZIEdZEGwkfzmZ9vz7j1LE78eR6/11adp8Rl/khEv/UzwSf7Ui6CR669bWc/dE5/ZDrNsB9lH7eheP0Gq98VdfiGy3StnFJ9XlCrKjRZN2mIVWYYu3HhWOrNCbUV4of6tB70000DTTTQNNNanVtoZYJYldo2kjZA6+ULKQGH4i70HE/iYxQ9Y3O97+WRURLEELFljRCO7Ijdv1KVPaDOAaON6zjr0iDKVYCxPoWbKRz4Y087ySMR/kBR4oDis3Rfo+l2qhJtj32rFpo5ElFeKAkZHi8sQ0agji8vOq/8YfAf1VkkiG520EjhGjkZJcjizAqUlsoFBB7mNAe5NEJXb9f6huXISKeVaJwaRduK5r1SyeLHmvf99b4j+tDaR7pl2u2Kn0I39JeZshiiZxkPfzBo2IoE3yK8fDw2hgMm3eCeeCWJVjeAQqzTehGF8zYsWbH0FsPyu69L+jSeTcpuupbx5ZkBCrCzIBYIJzNFbBPEapXFHjQWP4C3Urxyh88EZAodjIY3MSNNBmTcgjkLLkeQbX+HVp1Xf+ROzWuzG+3I8Hbyybf7vIjYK3j+IHWOP4TkX5epdTAu6LwSV+skDGvwvQSvT5KmnjNWGWRR74ugFn85El/bW1vdv3EK5Mt0Qy4kggggjIEXY9xquf8AIq9wu4k32/eVUwBziiGJN0RDEmQvmjesfUPg+eRSo6nvgpINMsD0QQy0e0GFEA+b486CSHQTQGUJIWsjAoYkNGQ3pYLYEUQ8V9mviq14h+HyrWDtlyUGUR7ft5PZJdSsgIBzm4bI2935vHHsOpJVbzaS0P8AGbRlJ/G45wP9HWOSbqwbiLprr/100Z/8JgP3Og306OysxDRnJy3qErVZY/xTGj6qONAj2oABJ0XiQL2fUExLxtLWHgsGk9ZFCm4N+b1qje9S/wCh7L/52T/9TXzv9UJ/qOnKPv8ArMz/AN31cX+40Ej0fpzw5ZPG4auFiEVEXfhjY+UAeRXJOpLVZl2PU5LB3e0gU/8ANbdnYf8AvSyY/rjrDL8J7ljk3VN4GxKWiQJwSCf8UeeBR8jnnk6C1ka+6ri/C8l+rqPUW/DKBR/oQA6+t8HQN88u/e/IO93IH7LKAP00Et1HqccGJkOKs6oW4pS9hC1nhSwCg/ew/SO2vxdtGRnaeKJVdk+1kSOyhpiLbwGsfmDrGvwN0+7baQyN/NKvfP7y5E6k9l0bbwiooIIx9yRon+yBoKl1r4z2O72m4gi3LBpY5IlaKKWZgfUmVRIbW+bB5B865d0b4fjSMdzb9T2s6qyruRDOsKuQFVxiEcL6ifUBQVrL3Q/Rmmg/N0nVtvDEzO0nUcCi95t7uUzZwTQjVaRQEk+ZifQCQMgNbH+C9tMNvNP0yeKHcMFTcQ7/ALwU+wbuAiNas8kEAHixWrT9PBhi7bMiu86EOpyXiEko6MnKyAzsvIKkObHA1p/Rh8ODcu8UytHtds4kbaPhIskksWCu5ESGhGoNHKywPHOQQ23+JY4ZpYNlvd1uoijEJPU0b0hqERSJnJk9C1MfB8Giddh+AzOdsWnhO3DMGigY2Yl7aAp/kr3BIVU8qpA4rFZvabCKL+qijj/zEVP9ka2dA15/XXrTQNNNNA0000DVX+kzpkc/S913FyMUMksZsgq6RsVYEc/eK9wSPfVo1qdW23dglj85xun9pSP9+g/NnwLtjGs3UUp5tjLHJJFgmLQvlmyihjIAGIYUAPx1+mdtOsiK6EMjqGUjwQRYP6g6/PP0PbkLu+25Jg3UZ27j2BdSyA/j6XUf5511n6Kt3eyO3Y3Js5ZNs35I3o/0Co/Q6C5aaaaBpppoGmmmgaaaaBpppoGmmmgaaaaBpppoPzl9O/Uu71F47OMESx17Wy91j+uUYP8AmjXV/hePDqu7FV3dptJD+aiWP/UB+2uH/ShcnVJ+fmkcfljI0YH7IP313PpL313dgVUW0gjP6s7j+46C56aaaBpppoGmmmgaaaaBpppoPy38WbR9h1WURgkxz95QByAJBOg8E0FxsrX4/LWuyfAW4jbqfUzBIkm3laKRSjK659sdz1LwSSwB5Py6jvpn+Dn3CfWdvCJZQgjlULk5QNkrxj+dSWBoWVY/drd+ivp27z3G63cRhaVYkRCCh9CBWcoSSlhY/NGweAK0HRNNNNA0000DTTTQNNNNA0000DTTTQNNNNA0000H5/65tID14wypuXmG5uMCWOOPFz9ZANxFqyeS+f1Ht0j6OiZ5t9vSpXvyqi3RtYl4NqaPz4n8VI9tbfxV9H+130yzvaTBMCwVHDL7WsispYc01cX70KsfTNgkESQxCo0FAXZ/EknksTZJPJJJ0G1pppoGmmmgaaaaBpppoGmmmgaaaaBpppoGmmmgaaaaBpppoGmmmgaaaaBpppoGmmmgaaaaBpppoGmmmg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203" name="Picture 11" descr="C:\Users\jbd36\Documents\Liverpool_get-to-know_Oct2013\scro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4460" y="3068961"/>
            <a:ext cx="1491916" cy="1224136"/>
          </a:xfrm>
          <a:prstGeom prst="rect">
            <a:avLst/>
          </a:prstGeom>
          <a:noFill/>
        </p:spPr>
      </p:pic>
      <p:sp>
        <p:nvSpPr>
          <p:cNvPr id="15" name="Text Box 115"/>
          <p:cNvSpPr txBox="1">
            <a:spLocks noChangeArrowheads="1"/>
          </p:cNvSpPr>
          <p:nvPr/>
        </p:nvSpPr>
        <p:spPr bwMode="auto">
          <a:xfrm>
            <a:off x="769688" y="4293096"/>
            <a:ext cx="7978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mystery beyond Dirac fermions</a:t>
            </a:r>
            <a:endParaRPr lang="en-GB" sz="2800" i="1" dirty="0"/>
          </a:p>
        </p:txBody>
      </p:sp>
      <p:sp>
        <p:nvSpPr>
          <p:cNvPr id="8205" name="AutoShape 13" descr="data:image/jpeg;base64,/9j/4AAQSkZJRgABAQAAAQABAAD/2wCEAAkGBhISEBQQEBQQEhAQEBIPDw8PEhAQDQ8PFBQVFBQQFBIXGyYeFxkjGRQUHy8gIycpLCwsFR4xNTAqNSYrLCkBCQoKDgwOGg8PGiwlHyQpNCwsLCwpLCwsLCwsKSwsLCwsKSwpLCwsLCwsLCwsLCwsKSksLCwsLCwsLCwsLCwsLP/AABEIAOEA4QMBIgACEQEDEQH/xAAbAAACAwEBAQAAAAAAAAAAAAACAwABBAUGB//EADQQAAIBAwIFAgQGAQQDAAAAAAABAgMRIRIxBEFRYYGhsQUTcZEUIjLB4fBCBlJy0TNi8f/EABkBAAMBAQEAAAAAAAAAAAAAAAECAwQABf/EACgRAAICAgIBBAMAAgMAAAAAAAABAhEDIRIxQQQTIlEyYXGB8AUzkf/aAAwDAQACEQMRAD8A+LUVknE7r6FRqWyBWqXDaa/ZSVp6B1EbALbOpULyYaRHTYVPl49x3EU9Kus5tnyTvZ0mqFRdlZgORUpFxiO6OiDIdRqJNdhdSISpK1+1xoxb2jr2b4cXHr6MXU4qOrfpyZjjIjjm5ReokkGcOSNdaqmsCHNASqC3MnysCacaY2MG2a+HpNXMkJ2dzTR4h5whOTiK/kqY+c1Zrs/YTQyDUq7g0J2udF2mVi6joe0a6MLuyFUqepXfoXw3ENSvjZlcWONpyMmXPOK1R1OGotLNtyuIg9MvowKXGO2y37g1OKbTwj2FmxxxuK+jNGMsslJ/Znp02a6UdvAijK9/A6FTKXdL1PFx8VJpm/1GNTVfRtpOzz0ClWVxdXC8kpUrq7LuUcPxXR5kJS/KRn4XE7vuP4mqrr6C1C2RdZ3ZGUbVm2UnKVroL5qIJ0kJcGccSpHGyEtBviL8hc5Bm+TNUuTj0KtkZGi3svYBSyaKFe18dB41dPoi5NLRIUJYx7DK001vfJb4vt6meCOyxxquDsvh5eUVKIxU+w6lwepXvbx/Jp4jgNMXLVe1sWtu0uo0MGSS5RWlsM8kIPi+3o51RD2lo5fp7dBVaOxfzMW7WEk3ElKbitCEg42BqMkFgn2VxSsNSXYXVtfFifKNFD4fqV9Vs22v+5oxRlL4xRCVQ+TMzeCQvyv9x1XgtKbve3b+RVOVic4uPZzmpK0OjF48Gmil2FxePBdKpY5SXFodY5yafg2U44wZPmrkzZRqXjf6+5yqcPYGKe2gzakuP0aPnPlJ/djJVcbvbqThuB1JvVazttfku4px/Np6Nq/0Ku4Lk/IPTpW19DaFR5y+XNmqnWWM81zMihYi38ojGa5WNmaujrSq32d/IynUst/UxUHnwXV4qztb1LNxW2yPsp6RqqyxuZatbv6i5/EdStpt5/gV8vXna2OpmlOUn0Xw40lTG/PX+71IK/B9/T+SCmj20copsOc8CrGiUVFmOMm0FTWR0klsJUCM5NcaEathsWpsfCp+XwIihIrdMrtdGmlxMksP2DqcbNqzlddLR/6M1iKJSOSUG0noDjy210NjK+4E3uSKKlRe+OoZLlsnTbFuTLTZIoNRJloxZcbmuhUaVk7ZMsZWL+eu/oasUljXJEZP3FxY6rNtO5nUQpzwDTI5Jc3oaGLwdWhRjoV0v0oTxsUktNlnkJjVSXPbsLqzusepaUoOFUrLRjKL7IuJksJ48FywjNJZHVaiaMXGmqJylUuhtLipRVk7c+Q2mryu+bu2YIo3cvB2STehcrenEPina2nve2egdGF0m15E0lubI1ko2zhD4Fw/JC3yVMuWNjLXm7+ApVV3M9aefBXIuUdCRck99Fxi+j+xs4XZ/UjrLuDKul19CmPClpjynJLlE0EMv4pdH6f9kLezD7J+/l+n/wCnH1FxKSCMdN7ZZOh0IbDHQj/WZqU7STexvo8XDOfRlFjjNWnQre6oxzVnZEjBXDr1E5tra69kXOqv6mQlFxKSlrQuSGSjgRUd3gHIp1ycTVSgmHOOH9BFCWPIM5bleXxom4y7sFMOMhcBiYq+OzRHYMmCHOIGlnfoXjxG2NPB8OmnfqY4wZt4Sm7P6lfTxrIrVnZX8G1oqrTSbsJ0jK1N57GfWJnVS6KqaULHKinkXpGU+Iill+4qMr7CNUuzK53K6Jaw5VXaxKcHbyKnw0svl9QQi5vS6D7kWzTQlv4/cdfBy8o2Qqfl8Gl5I1TiB43N/FhSZnrVM8hUrjqMW1cip1GikcW6bGQ4h35AcRXeNhsqTsIrUJf1h91s6WPjoD8Q+xRPw8v6yHcpi0iaLAyQKky7hlO1SOjH7KcSRY7FuQOOx0I+bOYJc44GRce3oFUaty3FlJ+SqgqM1wipoOhvnbuCMeTSEcuNlRZTRtWn/wBfQzVLXdimTC8dOzoZOeqApwLaySLCuuwVFOILp0SUgGxk44Fmey7djkjZwTw/qYLh0q1udvNjZgyU7ZLM9cUa+I/y+jOdKB0nVi4bxvp7XvYyNLsP6qKtOyeKSadoyuJr4bhlq3ewmpHOBtNtO+UefIpygn8lZqcFHG/MCpUw0C6l+YDZXBJ47/Ys8UJ04qgY8Opb3x+435CS54QfDLe/b9x8nGz/AE3s+lzTUJfJipyxzZyqjwbeCpXgn3fuYpJ8x9CraNr28mOKsqpqUrNzplfIT6iatXG/qI+fLq/uVjKKXRR/JWbfwi6shj/ES/3P7kD7kfoXivsxIt5IkSz7kSF+CXIkVZ+QlCXR/ZhSb6Dy+yKIUmC7rcKSBWyiprQKmHtkBo01qa0/b3Lwi6b+iEnToS6xTmVCJcVknKbl2Ovj0C8lxiOlTX9uSMF09zpSSjoeMeW2XOd0IkxtipU78n4uRRXhS0VJYFtmqdPGwhw7FeWhJR5FxqYDiyo0u3uE4NcmvuNNSatg9vVAyjkdUWBaDqvH2Mr7MkovlQvVYkXkEt7FU/o0Qmo6Zpo1d/BU3kxqrJc/YfCTdgcZSGlU+iV43XkqlQxuMkhtKKscpe32Sh8dMXWhZXMzlc18R+l+Pcz04YydB8uyjblEWQf8tf25CvFEuLEwlkaqqEJEkzpwoDipMOlO078rs3Q4yPf7HNuSMy+DP7caBlxqQXFzvNtc7eyFoktyEXK5WUjGkWqd8miUbK7FQlguVdvDsDd7K/FKy9QqQVyWDJpaO/IC5qo1FpXn3MyiPpR2/vMjJWGMOXYynSbdlY6fBfD5uP8Aju+b7dhXA0E58/0v9j0vwrgIuD/V+p810XYyZs/tK2el6THvR5/iPh09L/T931+hilwrjvbPQ+hfEf8AT9KNGU053Si8yVstdjx3xeio6bXzq38Hei9ZDJK1/uhsuKpUc+nOzXZobxtRNK3X9mZtWfIcnc9aMpZNLoxZ4LjZlnOzFqBfE/q8IqFR3IuFS2ZYUgvlskmEplypqw/BdoDpPZmkb6E/yr6GNxH03ZIEW4MLQ+pG6AUbFKu+xUqr7HSx8tsWcPIMaeS5Stv6AQrO/IlV3GcIcbQsW+QXz0QTpISpGjZpk0Z68W7WJGt2C1XNGSakqRiUWmLdN2A0s1xhfHUOPBJ82ZtKLbHnkS7MOktRYdeOmTXSwDqBT0Nd1QaQzgo/nXn2KpK6ua+E4e0079fY0YMU+SlQJyio9k4ug3ay69DHKDvY7M4HJ4idpS+rKerxNPm/I+DJBx4pgLG42ktvr+5nlUNPDvCf93MEmWc0tHb4G0Z3lhaWvVHo/hnGQVN5/wAnyfRdjyX4rt6mrhvijirab5vv/AXwm6R7P/FZVilcv2fROI+LUHTcVOLbSxaXbseR/wBS1YSdPTbCnfFv9pnXH89Pr/Bi+IcZqccWtfn9Dxoehjgy3Bv/ADRs9dlw5Pwfj6/f8OTxD/NL6ibl16n5n9RbmerFtLR4M39A1I3YmCNGoVpHTbJSitNBRmg9aESGRQVKiTSsuTQDn3DnAX8vIW+TG3xLgm9iSTW4cPy535C6tS7uWi48OyNyv9F6kVKZTiC4kEFRcQrkBIHQ9storWwp1LoAeX6JIYqr6l/ipdWLuSxOhpJMNu+XlsBxfQKLDqO6BtHRixcZtbG+nWzuvujA2FSlk04czixJQUtM6Mq75P7HNryep/U0qrbqZ6kbtvyX9TPlFE4R4Ni7mijJ2X95mdI10Kf5V/eZi4OXSLqSXYbm+rIqz6l1dhKJ8K6NmOfk2Q42XOXqiVK7fO/k5/zMjKdQPFPbBLLfkue7KZUquSfNv1AlsztvlSKDTXb0FuQFKF2UbVUgZE9D5KPb0BjuVKFiU90JxpWNF0rYyUG9k39ESMOqz3HU6yhvd36dv/oupVvK+ctCRbOx5HKT1oqqlbkZprI+vt5M7kOk6DKi3cBs01aeDNJD8WuyXKyXIUQACBRRIK7DdF9g02Fa2BYtlWKYA2iXDjK4sNQuc+tgTfgPQgIbhLGGLbOi6djyqkMqSB+YwSJDzlZKrLSNNKo0jPGAWgCyUqQzx8jSnfDKlETQlZ56GhVEymOCl2zk3HRjktw6TLqR3Apk5RaHiqey5gKQ6wDiDjo6araLhlD4UkmZLjIQyBLTEXyY6qsiNdndDo0mxcuGedgNUtlZUlRSqN78i0wNFg9SsFUdBUqBqVW1kXctsqxxJmuq8GaoFJ4F2KSZzjT0UQvSQmdTCpuzHKoZ7FpjRZ3aoknl/UoKwVPudFW6OqgVEOIWpdgFI7JGh40SYMoBXK1EzpCxsIbASGKWO9hkTuhjiUVTTYTC+L6NMZJmfUPozx5M9htPY7lROG3sObwxcUWmNgi6t7ZPLLego08C6ysvJp0PTflYy1tvIuRSiWUoygxI9IUkaK0lbB2OCkmyLfEKEySkZtfcZqJ5adL6Kwpu2SSFMbrQOpX5E0ikqfkTYu5pUL7K4ivBp2fQ0Shq0Z2uPkG4SRSj1CuRlaGjTJpIS5BR9BTo43F6RusFjY1bpk5QcdoC5GwtJHB9H9g1T0BStA6Avl2KK1MDixN2GoC1DI6m8B6UP7bqxk3IzumVpG1eVhQlMbQ6jLct5f1ApG3h4RaV7Xv+5KWmQnLg9GWrwulXvfwBFnW+IQhoxa91sciqnfBZY5cbY+HMpK6IkMjIG39sU79/sUjJwex3xktGv8R+XTb/ABte/YzTVglt4FVJMvmyco/4I44xVkbBlUKuSMeplg2tIrKirhueAZotIWXezoqwbkTCnEFbnHNUzZwksv6A8VG8vCKpJ3wntyVyVL873tzRojmXDgzpR3yFOVyrGviKUVFtJXx7mMnmTUtiQ+StF2IVcsiUqRKe5dbcCMrElK5RJNfsPLVBUp2aNSqatuXUxD+Glv4LYHTohOPklSGWJcjXJGSSJTbUn/R1LVFJjlnAgfT3Cp/Y8b8EnCxSRqp0k9ySopX7B4NtuPRS1dMzaQWHIGxCx3BXaJTnkNzEoK5RZGlRNLdsdCWRkjLTqO5oUr7hjFyJxaUgZSE1DY6K037X9DJVWCbjxeznxvRdPhW1e6H1OHaXIdwcLwT+vuwq/wCn7HqRwL21JfRjlkblRza0LPwDGWRld58CTz5qpbNUXoa5XAvnyXAGQraC22zfwXEpSeHt26hcTLU7rGLZ3MFOo1sbKMrq7Dhw8p3+hucYbZdWWDJUwaJvBmqs1eoS7JY5uqB1EBIYqKcmQgckCkE5qguRdKSW5GsFU4XOi62GuekOUkVWkmrLqDYWpHXy2c8Si0VpGKaLjG6uFPh0lzG4NqxZUqDpTVhkqitbnawmjHBbWTRFcI2JytlaGU4F/MK1kZcHtGmErWwNJNA3SWoEHKjsi4oQ6bNPBOyd+oa4dPm8kdLRtd36m3DBt8jLPcQ6v6X/AMX7GCDOjKP5H/xfscxh9XGmv4DD8k7HKQ2pNWEQ2JUnghGckaLjVEk77Fy2FKZbqCuTsjQ3hnv4/cdKaszNSna5cqpGSt2F472KaJcJoFoqNReSmS42nRT6hjFyBdISQ0fh13IP7UheaFS2KRCEUVmEy6HMsh3g7F+RchKKIBFMnY+nsOq7EIa4/i/4ZsngCkSRCBn/ANaEXbAKRCGWPRqx9DYhIshJj5/xH0+RXE8vP7EIep6f8H/TJ4Dl/wCN/wDF+xypEID1vcf4DB1L+jKewM9iyGTwOu2KLKIIMHEp7lkAUfREVIhB/ArKRoobeSEKYuyc/wARpCENRn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207" name="Picture 15" descr="Ultra Deep Fie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941168"/>
            <a:ext cx="1800200" cy="18002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7506451" y="5099700"/>
            <a:ext cx="881973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9600" b="1" dirty="0" smtClean="0">
                <a:solidFill>
                  <a:srgbClr val="FF0000"/>
                </a:solidFill>
              </a:rPr>
              <a:t>?</a:t>
            </a:r>
            <a:endParaRPr lang="en-GB" sz="9600" b="1" dirty="0">
              <a:solidFill>
                <a:srgbClr val="FF0000"/>
              </a:solidFill>
            </a:endParaRPr>
          </a:p>
        </p:txBody>
      </p:sp>
      <p:pic>
        <p:nvPicPr>
          <p:cNvPr id="8209" name="Picture 17" descr="http://i.imgur.com/Rlc0u.jpg"/>
          <p:cNvPicPr>
            <a:picLocks noChangeAspect="1" noChangeArrowheads="1"/>
          </p:cNvPicPr>
          <p:nvPr/>
        </p:nvPicPr>
        <p:blipFill>
          <a:blip r:embed="rId6" cstate="print"/>
          <a:srcRect l="3780" t="11294" r="3611"/>
          <a:stretch>
            <a:fillRect/>
          </a:stretch>
        </p:blipFill>
        <p:spPr bwMode="auto">
          <a:xfrm>
            <a:off x="2699792" y="4844674"/>
            <a:ext cx="3024336" cy="2013326"/>
          </a:xfrm>
          <a:prstGeom prst="rect">
            <a:avLst/>
          </a:prstGeom>
          <a:noFill/>
        </p:spPr>
      </p:pic>
      <p:pic>
        <p:nvPicPr>
          <p:cNvPr id="8211" name="Picture 19" descr="http://th00.deviantart.net/fs70/PRE/f/2010/250/a/1/my_thoughts_on_string_theory_by_goateeguy-d2y8bfj.png"/>
          <p:cNvPicPr>
            <a:picLocks noChangeAspect="1" noChangeArrowheads="1"/>
          </p:cNvPicPr>
          <p:nvPr/>
        </p:nvPicPr>
        <p:blipFill>
          <a:blip r:embed="rId7" cstate="print"/>
          <a:srcRect l="21819" t="18908" r="12072" b="24224"/>
          <a:stretch>
            <a:fillRect/>
          </a:stretch>
        </p:blipFill>
        <p:spPr bwMode="auto">
          <a:xfrm>
            <a:off x="864096" y="4869160"/>
            <a:ext cx="1835696" cy="1939603"/>
          </a:xfrm>
          <a:prstGeom prst="rect">
            <a:avLst/>
          </a:prstGeom>
          <a:noFill/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 flipV="1">
            <a:off x="323528" y="4293344"/>
            <a:ext cx="3476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25413"/>
            <a:ext cx="6408043" cy="567283"/>
          </a:xfrm>
        </p:spPr>
        <p:txBody>
          <a:bodyPr/>
          <a:lstStyle/>
          <a:p>
            <a:r>
              <a:rPr lang="en-GB" sz="3600" dirty="0" smtClean="0"/>
              <a:t>Matter: the Standard Model</a:t>
            </a:r>
            <a:endParaRPr lang="en-GB" sz="3600" dirty="0"/>
          </a:p>
        </p:txBody>
      </p:sp>
      <p:pic>
        <p:nvPicPr>
          <p:cNvPr id="1110019" name="Picture 3" descr="standardmode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974" r="12056" b="17581"/>
          <a:stretch>
            <a:fillRect/>
          </a:stretch>
        </p:blipFill>
        <p:spPr bwMode="auto">
          <a:xfrm>
            <a:off x="585083" y="908720"/>
            <a:ext cx="5859125" cy="4899844"/>
          </a:xfrm>
          <a:noFill/>
        </p:spPr>
      </p:pic>
      <p:sp>
        <p:nvSpPr>
          <p:cNvPr id="1110020" name="Line 4"/>
          <p:cNvSpPr>
            <a:spLocks noChangeShapeType="1"/>
          </p:cNvSpPr>
          <p:nvPr/>
        </p:nvSpPr>
        <p:spPr bwMode="auto">
          <a:xfrm rot="16200000" flipH="1">
            <a:off x="8118476" y="1665287"/>
            <a:ext cx="938212" cy="47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21" name="Line 5"/>
          <p:cNvSpPr>
            <a:spLocks noChangeShapeType="1"/>
          </p:cNvSpPr>
          <p:nvPr/>
        </p:nvSpPr>
        <p:spPr bwMode="auto">
          <a:xfrm rot="4381740" flipH="1">
            <a:off x="8261350" y="2517775"/>
            <a:ext cx="928688" cy="206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22" name="Text Box 6"/>
          <p:cNvSpPr txBox="1">
            <a:spLocks noChangeArrowheads="1"/>
          </p:cNvSpPr>
          <p:nvPr/>
        </p:nvSpPr>
        <p:spPr bwMode="auto">
          <a:xfrm>
            <a:off x="7688263" y="1557338"/>
            <a:ext cx="881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i="1" dirty="0">
                <a:solidFill>
                  <a:schemeClr val="tx1"/>
                </a:solidFill>
                <a:sym typeface="Symbol" pitchFamily="18" charset="2"/>
              </a:rPr>
              <a:t></a:t>
            </a: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Z W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5400000">
            <a:off x="8274844" y="1821657"/>
            <a:ext cx="198437" cy="431800"/>
            <a:chOff x="2064" y="385"/>
            <a:chExt cx="193" cy="57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25" name="Arc 9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6" name="Arc 10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7" name="Arc 11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8" name="Arc 12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30" name="Arc 14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1" name="Arc 15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2" name="Arc 16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3" name="Arc 17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35" name="Arc 19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6" name="Arc 20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7" name="Arc 21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8" name="Arc 22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6" name="Group 23"/>
          <p:cNvGrpSpPr>
            <a:grpSpLocks/>
          </p:cNvGrpSpPr>
          <p:nvPr/>
        </p:nvGrpSpPr>
        <p:grpSpPr bwMode="auto">
          <a:xfrm rot="5400000">
            <a:off x="7843044" y="1821657"/>
            <a:ext cx="198437" cy="431800"/>
            <a:chOff x="2064" y="385"/>
            <a:chExt cx="193" cy="576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41" name="Arc 25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2" name="Arc 26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3" name="Arc 27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4" name="Arc 28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46" name="Arc 30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7" name="Arc 31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8" name="Arc 32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9" name="Arc 33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51" name="Arc 35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2" name="Arc 36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3" name="Arc 37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4" name="Arc 38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055" name="Line 39"/>
          <p:cNvSpPr>
            <a:spLocks noChangeShapeType="1"/>
          </p:cNvSpPr>
          <p:nvPr/>
        </p:nvSpPr>
        <p:spPr bwMode="auto">
          <a:xfrm rot="-5400000">
            <a:off x="7258050" y="2524125"/>
            <a:ext cx="931863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6" name="Line 40"/>
          <p:cNvSpPr>
            <a:spLocks noChangeShapeType="1"/>
          </p:cNvSpPr>
          <p:nvPr/>
        </p:nvSpPr>
        <p:spPr bwMode="auto">
          <a:xfrm rot="15181740" flipV="1">
            <a:off x="7161213" y="1560513"/>
            <a:ext cx="874712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7" name="Line 41"/>
          <p:cNvSpPr>
            <a:spLocks noChangeShapeType="1"/>
          </p:cNvSpPr>
          <p:nvPr/>
        </p:nvSpPr>
        <p:spPr bwMode="auto">
          <a:xfrm rot="16200000" flipH="1">
            <a:off x="8102163" y="3541439"/>
            <a:ext cx="9382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8" name="Line 42"/>
          <p:cNvSpPr>
            <a:spLocks noChangeShapeType="1"/>
          </p:cNvSpPr>
          <p:nvPr/>
        </p:nvSpPr>
        <p:spPr bwMode="auto">
          <a:xfrm rot="4381740">
            <a:off x="8240276" y="4357413"/>
            <a:ext cx="85725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9" name="Text Box 43"/>
          <p:cNvSpPr txBox="1">
            <a:spLocks noChangeArrowheads="1"/>
          </p:cNvSpPr>
          <p:nvPr/>
        </p:nvSpPr>
        <p:spPr bwMode="auto">
          <a:xfrm>
            <a:off x="7671951" y="3433488"/>
            <a:ext cx="88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</a:t>
            </a:r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Z W</a:t>
            </a:r>
          </a:p>
        </p:txBody>
      </p:sp>
      <p:grpSp>
        <p:nvGrpSpPr>
          <p:cNvPr id="10" name="Group 44"/>
          <p:cNvGrpSpPr>
            <a:grpSpLocks/>
          </p:cNvGrpSpPr>
          <p:nvPr/>
        </p:nvGrpSpPr>
        <p:grpSpPr bwMode="auto">
          <a:xfrm rot="5400000">
            <a:off x="8258532" y="3697807"/>
            <a:ext cx="198438" cy="431800"/>
            <a:chOff x="2064" y="385"/>
            <a:chExt cx="193" cy="576"/>
          </a:xfrm>
        </p:grpSpPr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62" name="Arc 46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3" name="Arc 47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4" name="Arc 48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5" name="Arc 49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67" name="Arc 51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8" name="Arc 52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9" name="Arc 53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0" name="Arc 54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72" name="Arc 56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3" name="Arc 57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4" name="Arc 58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5" name="Arc 59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60"/>
          <p:cNvGrpSpPr>
            <a:grpSpLocks/>
          </p:cNvGrpSpPr>
          <p:nvPr/>
        </p:nvGrpSpPr>
        <p:grpSpPr bwMode="auto">
          <a:xfrm rot="5400000">
            <a:off x="7826732" y="3697807"/>
            <a:ext cx="198438" cy="431800"/>
            <a:chOff x="2064" y="385"/>
            <a:chExt cx="193" cy="576"/>
          </a:xfrm>
        </p:grpSpPr>
        <p:grpSp>
          <p:nvGrpSpPr>
            <p:cNvPr id="15" name="Group 61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78" name="Arc 62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9" name="Arc 63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0" name="Arc 64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1" name="Arc 65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83" name="Arc 67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4" name="Arc 68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5" name="Arc 69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6" name="Arc 70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71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88" name="Arc 72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9" name="Arc 73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90" name="Arc 74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91" name="Arc 75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092" name="Line 76"/>
          <p:cNvSpPr>
            <a:spLocks noChangeShapeType="1"/>
          </p:cNvSpPr>
          <p:nvPr/>
        </p:nvSpPr>
        <p:spPr bwMode="auto">
          <a:xfrm rot="-5400000">
            <a:off x="7241738" y="4328839"/>
            <a:ext cx="931863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3" name="Line 77"/>
          <p:cNvSpPr>
            <a:spLocks noChangeShapeType="1"/>
          </p:cNvSpPr>
          <p:nvPr/>
        </p:nvSpPr>
        <p:spPr bwMode="auto">
          <a:xfrm rot="15181740" flipV="1">
            <a:off x="7144901" y="3436663"/>
            <a:ext cx="874713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4" name="Line 78"/>
          <p:cNvSpPr>
            <a:spLocks noChangeShapeType="1"/>
          </p:cNvSpPr>
          <p:nvPr/>
        </p:nvSpPr>
        <p:spPr bwMode="auto">
          <a:xfrm rot="16200000" flipH="1">
            <a:off x="8118475" y="5413647"/>
            <a:ext cx="938213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5" name="Line 79"/>
          <p:cNvSpPr>
            <a:spLocks noChangeShapeType="1"/>
          </p:cNvSpPr>
          <p:nvPr/>
        </p:nvSpPr>
        <p:spPr bwMode="auto">
          <a:xfrm rot="4381740">
            <a:off x="8256588" y="6229622"/>
            <a:ext cx="85725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6" name="Text Box 80"/>
          <p:cNvSpPr txBox="1">
            <a:spLocks noChangeArrowheads="1"/>
          </p:cNvSpPr>
          <p:nvPr/>
        </p:nvSpPr>
        <p:spPr bwMode="auto">
          <a:xfrm>
            <a:off x="7970838" y="5305697"/>
            <a:ext cx="319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i="1">
                <a:solidFill>
                  <a:schemeClr val="tx1"/>
                </a:solidFill>
                <a:sym typeface="Symbol" pitchFamily="18" charset="2"/>
              </a:rPr>
              <a:t>g</a:t>
            </a:r>
          </a:p>
        </p:txBody>
      </p:sp>
      <p:grpSp>
        <p:nvGrpSpPr>
          <p:cNvPr id="18" name="Group 81"/>
          <p:cNvGrpSpPr>
            <a:grpSpLocks/>
          </p:cNvGrpSpPr>
          <p:nvPr/>
        </p:nvGrpSpPr>
        <p:grpSpPr bwMode="auto">
          <a:xfrm rot="5400000">
            <a:off x="8274844" y="5570016"/>
            <a:ext cx="198438" cy="431800"/>
            <a:chOff x="2064" y="385"/>
            <a:chExt cx="193" cy="576"/>
          </a:xfrm>
        </p:grpSpPr>
        <p:grpSp>
          <p:nvGrpSpPr>
            <p:cNvPr id="19" name="Group 82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99" name="Arc 83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0" name="Arc 84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1" name="Arc 85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2" name="Arc 86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87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104" name="Arc 88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5" name="Arc 89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6" name="Arc 90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7" name="Arc 91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92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109" name="Arc 93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0" name="Arc 94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1" name="Arc 95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2" name="Arc 96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2" name="Group 97"/>
          <p:cNvGrpSpPr>
            <a:grpSpLocks/>
          </p:cNvGrpSpPr>
          <p:nvPr/>
        </p:nvGrpSpPr>
        <p:grpSpPr bwMode="auto">
          <a:xfrm rot="5400000">
            <a:off x="7843044" y="5570016"/>
            <a:ext cx="198438" cy="431800"/>
            <a:chOff x="2064" y="385"/>
            <a:chExt cx="193" cy="576"/>
          </a:xfrm>
        </p:grpSpPr>
        <p:grpSp>
          <p:nvGrpSpPr>
            <p:cNvPr id="23" name="Group 98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115" name="Arc 99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6" name="Arc 100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7" name="Arc 101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8" name="Arc 102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103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120" name="Arc 104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1" name="Arc 105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2" name="Arc 106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3" name="Arc 107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108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125" name="Arc 109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6" name="Arc 110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7" name="Arc 111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8" name="Arc 112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129" name="Line 113"/>
          <p:cNvSpPr>
            <a:spLocks noChangeShapeType="1"/>
          </p:cNvSpPr>
          <p:nvPr/>
        </p:nvSpPr>
        <p:spPr bwMode="auto">
          <a:xfrm rot="-5400000">
            <a:off x="7258050" y="6201047"/>
            <a:ext cx="931863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130" name="Line 114"/>
          <p:cNvSpPr>
            <a:spLocks noChangeShapeType="1"/>
          </p:cNvSpPr>
          <p:nvPr/>
        </p:nvSpPr>
        <p:spPr bwMode="auto">
          <a:xfrm rot="15181740" flipV="1">
            <a:off x="7161212" y="5308873"/>
            <a:ext cx="8747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131" name="Text Box 115"/>
          <p:cNvSpPr txBox="1">
            <a:spLocks noChangeArrowheads="1"/>
          </p:cNvSpPr>
          <p:nvPr/>
        </p:nvSpPr>
        <p:spPr bwMode="auto">
          <a:xfrm>
            <a:off x="49608" y="5877272"/>
            <a:ext cx="79787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ubiquitous </a:t>
            </a:r>
            <a:r>
              <a:rPr lang="en-GB" sz="2800" dirty="0" smtClean="0">
                <a:solidFill>
                  <a:schemeClr val="tx1"/>
                </a:solidFill>
              </a:rPr>
              <a:t>scalar gauge field + SSB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 mass</a:t>
            </a:r>
          </a:p>
          <a:p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 </a:t>
            </a:r>
            <a:r>
              <a:rPr lang="en-GB" sz="2800" dirty="0" smtClean="0">
                <a:solidFill>
                  <a:schemeClr val="tx1"/>
                </a:solidFill>
              </a:rPr>
              <a:t>sub-fm = </a:t>
            </a:r>
            <a:r>
              <a:rPr lang="en-GB" sz="2800" i="1" dirty="0">
                <a:solidFill>
                  <a:schemeClr val="tx1"/>
                </a:solidFill>
              </a:rPr>
              <a:t>u</a:t>
            </a:r>
            <a:r>
              <a:rPr lang="en-GB" sz="2800" dirty="0">
                <a:solidFill>
                  <a:schemeClr val="tx1"/>
                </a:solidFill>
              </a:rPr>
              <a:t> +</a:t>
            </a:r>
            <a:r>
              <a:rPr lang="en-GB" sz="2800" i="1" dirty="0">
                <a:solidFill>
                  <a:schemeClr val="tx1"/>
                </a:solidFill>
              </a:rPr>
              <a:t>d</a:t>
            </a:r>
            <a:r>
              <a:rPr lang="en-GB" sz="2800" dirty="0">
                <a:solidFill>
                  <a:schemeClr val="tx1"/>
                </a:solidFill>
              </a:rPr>
              <a:t> +</a:t>
            </a:r>
            <a:r>
              <a:rPr lang="en-GB" sz="2800" i="1" dirty="0">
                <a:solidFill>
                  <a:schemeClr val="tx1"/>
                </a:solidFill>
              </a:rPr>
              <a:t>e</a:t>
            </a:r>
            <a:r>
              <a:rPr lang="en-GB" sz="2800" dirty="0">
                <a:solidFill>
                  <a:schemeClr val="tx1"/>
                </a:solidFill>
              </a:rPr>
              <a:t> + </a:t>
            </a:r>
            <a:r>
              <a:rPr lang="en-GB" sz="2800" dirty="0" smtClean="0"/>
              <a:t>relativity/QCD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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us !</a:t>
            </a:r>
            <a:r>
              <a:rPr lang="en-GB" sz="2800" dirty="0"/>
              <a:t>					</a:t>
            </a:r>
            <a:endParaRPr lang="en-GB" sz="2800" i="1" dirty="0"/>
          </a:p>
        </p:txBody>
      </p:sp>
      <p:sp>
        <p:nvSpPr>
          <p:cNvPr id="116" name="TextBox 115"/>
          <p:cNvSpPr txBox="1"/>
          <p:nvPr/>
        </p:nvSpPr>
        <p:spPr>
          <a:xfrm>
            <a:off x="2197455" y="2636912"/>
            <a:ext cx="3382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solidFill>
                  <a:srgbClr val="FFFF00"/>
                </a:solidFill>
              </a:rPr>
              <a:t>Higgs</a:t>
            </a:r>
            <a:endParaRPr lang="en-GB" sz="9600" dirty="0">
              <a:solidFill>
                <a:srgbClr val="FFFF00"/>
              </a:solidFill>
            </a:endParaRPr>
          </a:p>
        </p:txBody>
      </p:sp>
      <p:sp>
        <p:nvSpPr>
          <p:cNvPr id="117" name="Line 76"/>
          <p:cNvSpPr>
            <a:spLocks noChangeShapeType="1"/>
          </p:cNvSpPr>
          <p:nvPr/>
        </p:nvSpPr>
        <p:spPr bwMode="auto">
          <a:xfrm rot="-5400000">
            <a:off x="8136135" y="1588295"/>
            <a:ext cx="931863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8" name="Text Box 6"/>
          <p:cNvSpPr txBox="1">
            <a:spLocks noChangeArrowheads="1"/>
          </p:cNvSpPr>
          <p:nvPr/>
        </p:nvSpPr>
        <p:spPr bwMode="auto">
          <a:xfrm>
            <a:off x="7839148" y="2168029"/>
            <a:ext cx="649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 H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19" name="Text Box 6"/>
          <p:cNvSpPr txBox="1">
            <a:spLocks noChangeArrowheads="1"/>
          </p:cNvSpPr>
          <p:nvPr/>
        </p:nvSpPr>
        <p:spPr bwMode="auto">
          <a:xfrm>
            <a:off x="7812360" y="4037002"/>
            <a:ext cx="649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 H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20" name="Text Box 6"/>
          <p:cNvSpPr txBox="1">
            <a:spLocks noChangeArrowheads="1"/>
          </p:cNvSpPr>
          <p:nvPr/>
        </p:nvSpPr>
        <p:spPr bwMode="auto">
          <a:xfrm>
            <a:off x="7676781" y="5909210"/>
            <a:ext cx="10647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endParaRPr lang="en-GB" sz="2000" i="1" dirty="0" smtClean="0">
              <a:solidFill>
                <a:schemeClr val="tx1"/>
              </a:solidFill>
              <a:sym typeface="Symbol" pitchFamily="18" charset="2"/>
            </a:endParaRPr>
          </a:p>
          <a:p>
            <a:pPr algn="ctr"/>
            <a:r>
              <a:rPr lang="en-GB" sz="2000" i="1" dirty="0" smtClean="0">
                <a:solidFill>
                  <a:schemeClr val="tx1"/>
                </a:solidFill>
                <a:sym typeface="Symbol" pitchFamily="18" charset="2"/>
              </a:rPr>
              <a:t>confine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3" descr="quark-je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770" r="4704"/>
          <a:stretch>
            <a:fillRect/>
          </a:stretch>
        </p:blipFill>
        <p:spPr bwMode="auto">
          <a:xfrm>
            <a:off x="3524474" y="5445224"/>
            <a:ext cx="2559694" cy="1296144"/>
          </a:xfrm>
          <a:solidFill>
            <a:srgbClr val="CCFFFF"/>
          </a:solidFill>
          <a:ln>
            <a:miter lim="800000"/>
            <a:headEnd/>
            <a:tailEnd/>
          </a:ln>
        </p:spPr>
      </p:pic>
      <p:pic>
        <p:nvPicPr>
          <p:cNvPr id="1026" name="Picture 2" descr="http://www.nature.com/nphys/journal/v7/n1/images/nphys1874-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381611"/>
            <a:ext cx="3096344" cy="1911485"/>
          </a:xfrm>
          <a:prstGeom prst="rect">
            <a:avLst/>
          </a:prstGeom>
          <a:noFill/>
        </p:spPr>
      </p:pic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125413"/>
            <a:ext cx="5327923" cy="567283"/>
          </a:xfrm>
        </p:spPr>
        <p:txBody>
          <a:bodyPr/>
          <a:lstStyle/>
          <a:p>
            <a:r>
              <a:rPr lang="en-GB" sz="3600" dirty="0" smtClean="0"/>
              <a:t>The Standard Model</a:t>
            </a:r>
            <a:endParaRPr lang="en-GB" sz="3600" dirty="0"/>
          </a:p>
        </p:txBody>
      </p:sp>
      <p:sp>
        <p:nvSpPr>
          <p:cNvPr id="1110020" name="Line 4"/>
          <p:cNvSpPr>
            <a:spLocks noChangeShapeType="1"/>
          </p:cNvSpPr>
          <p:nvPr/>
        </p:nvSpPr>
        <p:spPr bwMode="auto">
          <a:xfrm rot="16200000" flipH="1">
            <a:off x="8118476" y="1665287"/>
            <a:ext cx="938212" cy="47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21" name="Line 5"/>
          <p:cNvSpPr>
            <a:spLocks noChangeShapeType="1"/>
          </p:cNvSpPr>
          <p:nvPr/>
        </p:nvSpPr>
        <p:spPr bwMode="auto">
          <a:xfrm rot="4381740" flipH="1">
            <a:off x="8261350" y="2517775"/>
            <a:ext cx="928688" cy="206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22" name="Text Box 6"/>
          <p:cNvSpPr txBox="1">
            <a:spLocks noChangeArrowheads="1"/>
          </p:cNvSpPr>
          <p:nvPr/>
        </p:nvSpPr>
        <p:spPr bwMode="auto">
          <a:xfrm>
            <a:off x="7688263" y="1557338"/>
            <a:ext cx="881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i="1" dirty="0">
                <a:solidFill>
                  <a:schemeClr val="tx1"/>
                </a:solidFill>
                <a:sym typeface="Symbol" pitchFamily="18" charset="2"/>
              </a:rPr>
              <a:t></a:t>
            </a:r>
            <a:r>
              <a:rPr lang="en-GB" sz="2000" dirty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Z W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5400000">
            <a:off x="8274844" y="1821657"/>
            <a:ext cx="198437" cy="431800"/>
            <a:chOff x="2064" y="385"/>
            <a:chExt cx="193" cy="576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25" name="Arc 9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6" name="Arc 10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7" name="Arc 11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28" name="Arc 12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30" name="Arc 14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1" name="Arc 15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2" name="Arc 16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3" name="Arc 17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35" name="Arc 19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6" name="Arc 20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7" name="Arc 21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38" name="Arc 22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6" name="Group 23"/>
          <p:cNvGrpSpPr>
            <a:grpSpLocks/>
          </p:cNvGrpSpPr>
          <p:nvPr/>
        </p:nvGrpSpPr>
        <p:grpSpPr bwMode="auto">
          <a:xfrm rot="5400000">
            <a:off x="7843044" y="1821657"/>
            <a:ext cx="198437" cy="431800"/>
            <a:chOff x="2064" y="385"/>
            <a:chExt cx="193" cy="576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41" name="Arc 25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2" name="Arc 26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3" name="Arc 27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4" name="Arc 28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8" name="Group 29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46" name="Arc 30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7" name="Arc 31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8" name="Arc 32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49" name="Arc 33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" name="Group 34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51" name="Arc 35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2" name="Arc 36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3" name="Arc 37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54" name="Arc 38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055" name="Line 39"/>
          <p:cNvSpPr>
            <a:spLocks noChangeShapeType="1"/>
          </p:cNvSpPr>
          <p:nvPr/>
        </p:nvSpPr>
        <p:spPr bwMode="auto">
          <a:xfrm rot="-5400000">
            <a:off x="7258050" y="2524125"/>
            <a:ext cx="931863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6" name="Line 40"/>
          <p:cNvSpPr>
            <a:spLocks noChangeShapeType="1"/>
          </p:cNvSpPr>
          <p:nvPr/>
        </p:nvSpPr>
        <p:spPr bwMode="auto">
          <a:xfrm rot="15181740" flipV="1">
            <a:off x="7161213" y="1560513"/>
            <a:ext cx="874712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7" name="Line 41"/>
          <p:cNvSpPr>
            <a:spLocks noChangeShapeType="1"/>
          </p:cNvSpPr>
          <p:nvPr/>
        </p:nvSpPr>
        <p:spPr bwMode="auto">
          <a:xfrm rot="16200000" flipH="1">
            <a:off x="8102163" y="3541439"/>
            <a:ext cx="9382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8" name="Line 42"/>
          <p:cNvSpPr>
            <a:spLocks noChangeShapeType="1"/>
          </p:cNvSpPr>
          <p:nvPr/>
        </p:nvSpPr>
        <p:spPr bwMode="auto">
          <a:xfrm rot="4381740">
            <a:off x="8240276" y="4357413"/>
            <a:ext cx="85725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59" name="Text Box 43"/>
          <p:cNvSpPr txBox="1">
            <a:spLocks noChangeArrowheads="1"/>
          </p:cNvSpPr>
          <p:nvPr/>
        </p:nvSpPr>
        <p:spPr bwMode="auto">
          <a:xfrm>
            <a:off x="7671951" y="3433488"/>
            <a:ext cx="88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</a:t>
            </a:r>
            <a:r>
              <a:rPr lang="en-GB" sz="2000" dirty="0" smtClean="0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000" i="1" dirty="0">
                <a:solidFill>
                  <a:schemeClr val="tx1"/>
                </a:solidFill>
                <a:sym typeface="Symbol" pitchFamily="18" charset="2"/>
              </a:rPr>
              <a:t>Z W</a:t>
            </a:r>
          </a:p>
        </p:txBody>
      </p:sp>
      <p:grpSp>
        <p:nvGrpSpPr>
          <p:cNvPr id="10" name="Group 44"/>
          <p:cNvGrpSpPr>
            <a:grpSpLocks/>
          </p:cNvGrpSpPr>
          <p:nvPr/>
        </p:nvGrpSpPr>
        <p:grpSpPr bwMode="auto">
          <a:xfrm rot="5400000">
            <a:off x="8258532" y="3697807"/>
            <a:ext cx="198438" cy="431800"/>
            <a:chOff x="2064" y="385"/>
            <a:chExt cx="193" cy="576"/>
          </a:xfrm>
        </p:grpSpPr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62" name="Arc 46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3" name="Arc 47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4" name="Arc 48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5" name="Arc 49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67" name="Arc 51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8" name="Arc 52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69" name="Arc 53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0" name="Arc 54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72" name="Arc 56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3" name="Arc 57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4" name="Arc 58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5" name="Arc 59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" name="Group 60"/>
          <p:cNvGrpSpPr>
            <a:grpSpLocks/>
          </p:cNvGrpSpPr>
          <p:nvPr/>
        </p:nvGrpSpPr>
        <p:grpSpPr bwMode="auto">
          <a:xfrm rot="5400000">
            <a:off x="7826732" y="3697807"/>
            <a:ext cx="198438" cy="431800"/>
            <a:chOff x="2064" y="385"/>
            <a:chExt cx="193" cy="576"/>
          </a:xfrm>
        </p:grpSpPr>
        <p:grpSp>
          <p:nvGrpSpPr>
            <p:cNvPr id="15" name="Group 61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78" name="Arc 62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79" name="Arc 63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0" name="Arc 64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1" name="Arc 65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66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083" name="Arc 67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4" name="Arc 68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5" name="Arc 69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6" name="Arc 70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71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088" name="Arc 72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89" name="Arc 73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90" name="Arc 74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091" name="Arc 75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092" name="Line 76"/>
          <p:cNvSpPr>
            <a:spLocks noChangeShapeType="1"/>
          </p:cNvSpPr>
          <p:nvPr/>
        </p:nvSpPr>
        <p:spPr bwMode="auto">
          <a:xfrm rot="-5400000">
            <a:off x="7241738" y="4328839"/>
            <a:ext cx="931863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3" name="Line 77"/>
          <p:cNvSpPr>
            <a:spLocks noChangeShapeType="1"/>
          </p:cNvSpPr>
          <p:nvPr/>
        </p:nvSpPr>
        <p:spPr bwMode="auto">
          <a:xfrm rot="15181740" flipV="1">
            <a:off x="7144901" y="3436663"/>
            <a:ext cx="874713" cy="47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4" name="Line 78"/>
          <p:cNvSpPr>
            <a:spLocks noChangeShapeType="1"/>
          </p:cNvSpPr>
          <p:nvPr/>
        </p:nvSpPr>
        <p:spPr bwMode="auto">
          <a:xfrm rot="16200000" flipH="1">
            <a:off x="8118475" y="5413647"/>
            <a:ext cx="938213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5" name="Line 79"/>
          <p:cNvSpPr>
            <a:spLocks noChangeShapeType="1"/>
          </p:cNvSpPr>
          <p:nvPr/>
        </p:nvSpPr>
        <p:spPr bwMode="auto">
          <a:xfrm rot="4381740">
            <a:off x="8256588" y="6229622"/>
            <a:ext cx="857250" cy="38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096" name="Text Box 80"/>
          <p:cNvSpPr txBox="1">
            <a:spLocks noChangeArrowheads="1"/>
          </p:cNvSpPr>
          <p:nvPr/>
        </p:nvSpPr>
        <p:spPr bwMode="auto">
          <a:xfrm>
            <a:off x="7970838" y="5305697"/>
            <a:ext cx="319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i="1">
                <a:solidFill>
                  <a:schemeClr val="tx1"/>
                </a:solidFill>
                <a:sym typeface="Symbol" pitchFamily="18" charset="2"/>
              </a:rPr>
              <a:t>g</a:t>
            </a:r>
          </a:p>
        </p:txBody>
      </p:sp>
      <p:grpSp>
        <p:nvGrpSpPr>
          <p:cNvPr id="18" name="Group 81"/>
          <p:cNvGrpSpPr>
            <a:grpSpLocks/>
          </p:cNvGrpSpPr>
          <p:nvPr/>
        </p:nvGrpSpPr>
        <p:grpSpPr bwMode="auto">
          <a:xfrm rot="5400000">
            <a:off x="8274844" y="5570016"/>
            <a:ext cx="198438" cy="431800"/>
            <a:chOff x="2064" y="385"/>
            <a:chExt cx="193" cy="576"/>
          </a:xfrm>
        </p:grpSpPr>
        <p:grpSp>
          <p:nvGrpSpPr>
            <p:cNvPr id="19" name="Group 82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099" name="Arc 83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0" name="Arc 84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1" name="Arc 85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2" name="Arc 86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0" name="Group 87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104" name="Arc 88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5" name="Arc 89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6" name="Arc 90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07" name="Arc 91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1" name="Group 92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109" name="Arc 93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0" name="Arc 94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1" name="Arc 95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2" name="Arc 96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2" name="Group 97"/>
          <p:cNvGrpSpPr>
            <a:grpSpLocks/>
          </p:cNvGrpSpPr>
          <p:nvPr/>
        </p:nvGrpSpPr>
        <p:grpSpPr bwMode="auto">
          <a:xfrm rot="5400000">
            <a:off x="7843044" y="5570016"/>
            <a:ext cx="198438" cy="431800"/>
            <a:chOff x="2064" y="385"/>
            <a:chExt cx="193" cy="576"/>
          </a:xfrm>
        </p:grpSpPr>
        <p:grpSp>
          <p:nvGrpSpPr>
            <p:cNvPr id="23" name="Group 98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10115" name="Arc 99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6" name="Arc 100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7" name="Arc 101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18" name="Arc 102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4" name="Group 103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10120" name="Arc 104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1" name="Arc 105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2" name="Arc 106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3" name="Arc 107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" name="Group 108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10125" name="Arc 109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6" name="Arc 110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7" name="Arc 111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0128" name="Arc 112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10129" name="Line 113"/>
          <p:cNvSpPr>
            <a:spLocks noChangeShapeType="1"/>
          </p:cNvSpPr>
          <p:nvPr/>
        </p:nvSpPr>
        <p:spPr bwMode="auto">
          <a:xfrm rot="-5400000">
            <a:off x="7258050" y="6201047"/>
            <a:ext cx="931863" cy="4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130" name="Line 114"/>
          <p:cNvSpPr>
            <a:spLocks noChangeShapeType="1"/>
          </p:cNvSpPr>
          <p:nvPr/>
        </p:nvSpPr>
        <p:spPr bwMode="auto">
          <a:xfrm rot="15181740" flipV="1">
            <a:off x="7161212" y="5308873"/>
            <a:ext cx="8747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0131" name="Text Box 115"/>
          <p:cNvSpPr txBox="1">
            <a:spLocks noChangeArrowheads="1"/>
          </p:cNvSpPr>
          <p:nvPr/>
        </p:nvSpPr>
        <p:spPr bwMode="auto">
          <a:xfrm>
            <a:off x="49608" y="764704"/>
            <a:ext cx="7546728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“gauge theory” SU(2)</a:t>
            </a:r>
            <a:r>
              <a:rPr lang="en-GB" sz="2800" b="1" baseline="-25000" dirty="0" smtClean="0">
                <a:solidFill>
                  <a:schemeClr val="tx1"/>
                </a:solidFill>
                <a:sym typeface="Symbol"/>
              </a:rPr>
              <a:t>L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sym typeface="Symbol"/>
              </a:rPr>
              <a:t>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U(1) + SSB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 H + SU(2)</a:t>
            </a:r>
            <a:r>
              <a:rPr lang="en-GB" sz="2800" b="1" baseline="-25000" dirty="0" smtClean="0">
                <a:solidFill>
                  <a:schemeClr val="tx1"/>
                </a:solidFill>
                <a:sym typeface="Symbol"/>
              </a:rPr>
              <a:t>L </a:t>
            </a:r>
            <a:r>
              <a:rPr lang="en-GB" sz="2800" i="1" dirty="0" smtClean="0">
                <a:solidFill>
                  <a:schemeClr val="tx1"/>
                </a:solidFill>
                <a:sym typeface="Symbol"/>
              </a:rPr>
              <a:t>W</a:t>
            </a:r>
            <a:r>
              <a:rPr lang="en-GB" sz="2800" b="1" baseline="30000" dirty="0" smtClean="0">
                <a:solidFill>
                  <a:schemeClr val="tx1"/>
                </a:solidFill>
                <a:sym typeface="Symbol"/>
              </a:rPr>
              <a:t>±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Z</a:t>
            </a:r>
            <a:r>
              <a:rPr lang="en-GB" sz="2800" b="1" baseline="30000" dirty="0" smtClean="0">
                <a:solidFill>
                  <a:schemeClr val="tx1"/>
                </a:solidFill>
                <a:sym typeface="Symbol"/>
              </a:rPr>
              <a:t>0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+ </a:t>
            </a:r>
            <a:r>
              <a:rPr lang="en-GB" sz="2800" dirty="0" err="1" smtClean="0">
                <a:solidFill>
                  <a:schemeClr val="tx1"/>
                </a:solidFill>
                <a:sym typeface="Symbol"/>
              </a:rPr>
              <a:t>lepton+quark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mass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    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                        + mass-less </a:t>
            </a:r>
            <a:r>
              <a:rPr lang="en-GB" sz="2800" b="1" i="1" dirty="0" smtClean="0">
                <a:solidFill>
                  <a:schemeClr val="tx1"/>
                </a:solidFill>
                <a:sym typeface="Symbol" pitchFamily="18" charset="2"/>
              </a:rPr>
              <a:t>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 P  C  CP  T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    CPT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 vacuum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	cosmos</a:t>
            </a:r>
            <a:endParaRPr lang="en-GB" sz="2800" dirty="0" smtClean="0">
              <a:solidFill>
                <a:srgbClr val="FF0000"/>
              </a:solidFill>
              <a:sym typeface="Symbol"/>
            </a:endParaRPr>
          </a:p>
          <a:p>
            <a:r>
              <a:rPr lang="en-GB" sz="2800" dirty="0" smtClean="0"/>
              <a:t>     </a:t>
            </a:r>
            <a:r>
              <a:rPr lang="en-GB" sz="2800" dirty="0"/>
              <a:t>					</a:t>
            </a:r>
            <a:endParaRPr lang="en-GB" sz="2800" i="1" dirty="0"/>
          </a:p>
        </p:txBody>
      </p:sp>
      <p:sp>
        <p:nvSpPr>
          <p:cNvPr id="117" name="Line 76"/>
          <p:cNvSpPr>
            <a:spLocks noChangeShapeType="1"/>
          </p:cNvSpPr>
          <p:nvPr/>
        </p:nvSpPr>
        <p:spPr bwMode="auto">
          <a:xfrm rot="-5400000">
            <a:off x="8136135" y="1588295"/>
            <a:ext cx="931863" cy="47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8" name="Text Box 6"/>
          <p:cNvSpPr txBox="1">
            <a:spLocks noChangeArrowheads="1"/>
          </p:cNvSpPr>
          <p:nvPr/>
        </p:nvSpPr>
        <p:spPr bwMode="auto">
          <a:xfrm>
            <a:off x="7839148" y="2168029"/>
            <a:ext cx="649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 H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19" name="Text Box 6"/>
          <p:cNvSpPr txBox="1">
            <a:spLocks noChangeArrowheads="1"/>
          </p:cNvSpPr>
          <p:nvPr/>
        </p:nvSpPr>
        <p:spPr bwMode="auto">
          <a:xfrm>
            <a:off x="7812360" y="4037002"/>
            <a:ext cx="649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r>
              <a:rPr lang="en-GB" sz="2000" b="1" i="1" dirty="0" smtClean="0">
                <a:solidFill>
                  <a:schemeClr val="tx1"/>
                </a:solidFill>
                <a:sym typeface="Symbol" pitchFamily="18" charset="2"/>
              </a:rPr>
              <a:t> H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20" name="Text Box 6"/>
          <p:cNvSpPr txBox="1">
            <a:spLocks noChangeArrowheads="1"/>
          </p:cNvSpPr>
          <p:nvPr/>
        </p:nvSpPr>
        <p:spPr bwMode="auto">
          <a:xfrm>
            <a:off x="7676781" y="5909210"/>
            <a:ext cx="10647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1"/>
                </a:solidFill>
                <a:sym typeface="Symbol" pitchFamily="18" charset="2"/>
              </a:rPr>
              <a:t>+</a:t>
            </a:r>
            <a:endParaRPr lang="en-GB" sz="2000" i="1" dirty="0" smtClean="0">
              <a:solidFill>
                <a:schemeClr val="tx1"/>
              </a:solidFill>
              <a:sym typeface="Symbol" pitchFamily="18" charset="2"/>
            </a:endParaRPr>
          </a:p>
          <a:p>
            <a:pPr algn="ctr"/>
            <a:r>
              <a:rPr lang="en-GB" sz="2000" i="1" dirty="0" smtClean="0">
                <a:solidFill>
                  <a:schemeClr val="tx1"/>
                </a:solidFill>
                <a:sym typeface="Symbol" pitchFamily="18" charset="2"/>
              </a:rPr>
              <a:t>confine</a:t>
            </a:r>
            <a:endParaRPr lang="en-GB" sz="2000" i="1" dirty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4211960" y="2399595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SSB</a:t>
            </a:r>
            <a:endParaRPr lang="en-GB" sz="2800" dirty="0"/>
          </a:p>
        </p:txBody>
      </p:sp>
      <p:sp>
        <p:nvSpPr>
          <p:cNvPr id="124" name="Text Box 115"/>
          <p:cNvSpPr txBox="1">
            <a:spLocks noChangeArrowheads="1"/>
          </p:cNvSpPr>
          <p:nvPr/>
        </p:nvSpPr>
        <p:spPr bwMode="auto">
          <a:xfrm>
            <a:off x="121616" y="4437112"/>
            <a:ext cx="7978776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sym typeface="Symbol"/>
              </a:rPr>
              <a:t></a:t>
            </a:r>
            <a:r>
              <a:rPr lang="en-GB" sz="2800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SU(3)</a:t>
            </a:r>
            <a:r>
              <a:rPr lang="en-GB" sz="2800" b="1" baseline="-25000" dirty="0" smtClean="0">
                <a:solidFill>
                  <a:schemeClr val="tx1"/>
                </a:solidFill>
                <a:sym typeface="Symbol"/>
              </a:rPr>
              <a:t>L=R 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colour  asymptotic freedom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                         + confinement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 mass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 matter</a:t>
            </a: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 </a:t>
            </a:r>
            <a:r>
              <a:rPr lang="en-GB" sz="2800" dirty="0" err="1" smtClean="0">
                <a:solidFill>
                  <a:schemeClr val="tx1"/>
                </a:solidFill>
                <a:sym typeface="Symbol"/>
              </a:rPr>
              <a:t>chirality</a:t>
            </a:r>
            <a:endParaRPr lang="en-GB" sz="2800" dirty="0" smtClean="0">
              <a:solidFill>
                <a:schemeClr val="tx1"/>
              </a:solidFill>
              <a:sym typeface="Symbol"/>
            </a:endParaRPr>
          </a:p>
          <a:p>
            <a:endParaRPr lang="en-GB" sz="2800" dirty="0" smtClean="0">
              <a:solidFill>
                <a:schemeClr val="tx1"/>
              </a:solidFill>
              <a:sym typeface="Symbol"/>
            </a:endParaRPr>
          </a:p>
          <a:p>
            <a:r>
              <a:rPr lang="en-GB" sz="2800" dirty="0" smtClean="0">
                <a:solidFill>
                  <a:schemeClr val="tx1"/>
                </a:solidFill>
                <a:sym typeface="Symbol"/>
              </a:rPr>
              <a:t>    </a:t>
            </a:r>
          </a:p>
          <a:p>
            <a:r>
              <a:rPr lang="en-GB" sz="2800" dirty="0" smtClean="0"/>
              <a:t>                            </a:t>
            </a:r>
            <a:r>
              <a:rPr lang="en-GB" sz="2800" dirty="0"/>
              <a:t>					</a:t>
            </a:r>
            <a:endParaRPr lang="en-GB" sz="2800" i="1" dirty="0"/>
          </a:p>
        </p:txBody>
      </p:sp>
      <p:sp>
        <p:nvSpPr>
          <p:cNvPr id="126" name="Text Box 21"/>
          <p:cNvSpPr txBox="1">
            <a:spLocks noChangeArrowheads="1"/>
          </p:cNvSpPr>
          <p:nvPr/>
        </p:nvSpPr>
        <p:spPr bwMode="auto">
          <a:xfrm>
            <a:off x="6684288" y="5805264"/>
            <a:ext cx="696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jet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27" name="Text Box 22"/>
          <p:cNvSpPr txBox="1">
            <a:spLocks noChangeArrowheads="1"/>
          </p:cNvSpPr>
          <p:nvPr/>
        </p:nvSpPr>
        <p:spPr bwMode="auto">
          <a:xfrm>
            <a:off x="3092675" y="5850780"/>
            <a:ext cx="485775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tx1"/>
                </a:solidFill>
                <a:sym typeface="Symbol" pitchFamily="18" charset="2"/>
              </a:rPr>
              <a:t></a:t>
            </a:r>
          </a:p>
        </p:txBody>
      </p:sp>
      <p:sp>
        <p:nvSpPr>
          <p:cNvPr id="129" name="Line 24"/>
          <p:cNvSpPr>
            <a:spLocks noChangeShapeType="1"/>
          </p:cNvSpPr>
          <p:nvPr/>
        </p:nvSpPr>
        <p:spPr bwMode="auto">
          <a:xfrm flipV="1">
            <a:off x="4675412" y="5515818"/>
            <a:ext cx="1873250" cy="36195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0" name="Line 25"/>
          <p:cNvSpPr>
            <a:spLocks noChangeShapeType="1"/>
          </p:cNvSpPr>
          <p:nvPr/>
        </p:nvSpPr>
        <p:spPr bwMode="auto">
          <a:xfrm>
            <a:off x="4459512" y="6311155"/>
            <a:ext cx="1873250" cy="141288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2" name="Rectangle 131"/>
          <p:cNvSpPr/>
          <p:nvPr/>
        </p:nvSpPr>
        <p:spPr bwMode="auto">
          <a:xfrm>
            <a:off x="3491880" y="5445224"/>
            <a:ext cx="648072" cy="360040"/>
          </a:xfrm>
          <a:prstGeom prst="rect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33" name="Oval 132"/>
          <p:cNvSpPr/>
          <p:nvPr/>
        </p:nvSpPr>
        <p:spPr bwMode="auto">
          <a:xfrm rot="18284302">
            <a:off x="5741410" y="5519601"/>
            <a:ext cx="579956" cy="427310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35" name="Oval 134"/>
          <p:cNvSpPr/>
          <p:nvPr/>
        </p:nvSpPr>
        <p:spPr bwMode="auto">
          <a:xfrm rot="14801405">
            <a:off x="5699252" y="6230495"/>
            <a:ext cx="579956" cy="427310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36" name="Oval 135"/>
          <p:cNvSpPr/>
          <p:nvPr/>
        </p:nvSpPr>
        <p:spPr bwMode="auto">
          <a:xfrm rot="14801405">
            <a:off x="5025033" y="6230495"/>
            <a:ext cx="579956" cy="427310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 rot="14801405">
            <a:off x="4520977" y="6158487"/>
            <a:ext cx="579956" cy="427310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38" name="Oval 137"/>
          <p:cNvSpPr/>
          <p:nvPr/>
        </p:nvSpPr>
        <p:spPr bwMode="auto">
          <a:xfrm rot="18996427">
            <a:off x="4476457" y="5575101"/>
            <a:ext cx="579956" cy="507334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39" name="Oval 138"/>
          <p:cNvSpPr/>
          <p:nvPr/>
        </p:nvSpPr>
        <p:spPr bwMode="auto">
          <a:xfrm rot="18284302">
            <a:off x="5087783" y="5496558"/>
            <a:ext cx="555453" cy="487637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40" name="Oval 139"/>
          <p:cNvSpPr/>
          <p:nvPr/>
        </p:nvSpPr>
        <p:spPr bwMode="auto">
          <a:xfrm rot="16200000">
            <a:off x="3779913" y="5949280"/>
            <a:ext cx="936104" cy="360040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41" name="Oval 140"/>
          <p:cNvSpPr/>
          <p:nvPr/>
        </p:nvSpPr>
        <p:spPr bwMode="auto">
          <a:xfrm rot="16200000">
            <a:off x="3383868" y="5985284"/>
            <a:ext cx="648072" cy="288032"/>
          </a:xfrm>
          <a:prstGeom prst="ellipse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42" name="Line 24"/>
          <p:cNvSpPr>
            <a:spLocks noChangeShapeType="1"/>
          </p:cNvSpPr>
          <p:nvPr/>
        </p:nvSpPr>
        <p:spPr bwMode="auto">
          <a:xfrm flipV="1">
            <a:off x="4827811" y="6084416"/>
            <a:ext cx="1904429" cy="888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25" name="Text Box 20"/>
          <p:cNvSpPr txBox="1">
            <a:spLocks noChangeArrowheads="1"/>
          </p:cNvSpPr>
          <p:nvPr/>
        </p:nvSpPr>
        <p:spPr bwMode="auto">
          <a:xfrm>
            <a:off x="2307481" y="5850780"/>
            <a:ext cx="96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tx1"/>
                </a:solidFill>
              </a:rPr>
              <a:t>quark</a:t>
            </a:r>
          </a:p>
        </p:txBody>
      </p:sp>
      <p:sp>
        <p:nvSpPr>
          <p:cNvPr id="143" name="Line 78"/>
          <p:cNvSpPr>
            <a:spLocks noChangeShapeType="1"/>
          </p:cNvSpPr>
          <p:nvPr/>
        </p:nvSpPr>
        <p:spPr bwMode="auto">
          <a:xfrm rot="16200000" flipH="1" flipV="1">
            <a:off x="1328204" y="5880708"/>
            <a:ext cx="434157" cy="129138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4" name="Line 78"/>
          <p:cNvSpPr>
            <a:spLocks noChangeShapeType="1"/>
          </p:cNvSpPr>
          <p:nvPr/>
        </p:nvSpPr>
        <p:spPr bwMode="auto">
          <a:xfrm rot="16200000" flipH="1" flipV="1">
            <a:off x="968163" y="2640348"/>
            <a:ext cx="218133" cy="3552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5" name="Line 78"/>
          <p:cNvSpPr>
            <a:spLocks noChangeShapeType="1"/>
          </p:cNvSpPr>
          <p:nvPr/>
        </p:nvSpPr>
        <p:spPr bwMode="auto">
          <a:xfrm rot="16200000" flipH="1" flipV="1">
            <a:off x="1404974" y="2710246"/>
            <a:ext cx="218133" cy="3552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6" name="Line 78"/>
          <p:cNvSpPr>
            <a:spLocks noChangeShapeType="1"/>
          </p:cNvSpPr>
          <p:nvPr/>
        </p:nvSpPr>
        <p:spPr bwMode="auto">
          <a:xfrm rot="16200000" flipH="1" flipV="1">
            <a:off x="1904269" y="2640348"/>
            <a:ext cx="218133" cy="3552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7" name="Line 78"/>
          <p:cNvSpPr>
            <a:spLocks noChangeShapeType="1"/>
          </p:cNvSpPr>
          <p:nvPr/>
        </p:nvSpPr>
        <p:spPr bwMode="auto">
          <a:xfrm rot="16200000" flipH="1" flipV="1">
            <a:off x="2485094" y="2640348"/>
            <a:ext cx="218133" cy="3552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48" name="TextBox 147"/>
          <p:cNvSpPr txBox="1"/>
          <p:nvPr/>
        </p:nvSpPr>
        <p:spPr>
          <a:xfrm>
            <a:off x="2195736" y="3284984"/>
            <a:ext cx="7649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b="1" dirty="0" smtClean="0">
                <a:solidFill>
                  <a:srgbClr val="FF0000"/>
                </a:solidFill>
              </a:rPr>
              <a:t>?</a:t>
            </a:r>
            <a:endParaRPr lang="en-GB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27" grpId="0" animBg="1"/>
      <p:bldP spid="129" grpId="0" animBg="1"/>
      <p:bldP spid="130" grpId="0" animBg="1"/>
      <p:bldP spid="133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44450"/>
            <a:ext cx="4615408" cy="647700"/>
          </a:xfrm>
        </p:spPr>
        <p:txBody>
          <a:bodyPr/>
          <a:lstStyle/>
          <a:p>
            <a:r>
              <a:rPr lang="en-GB" altLang="en-GB" dirty="0"/>
              <a:t>The Gauge Principle</a:t>
            </a:r>
          </a:p>
        </p:txBody>
      </p:sp>
      <p:sp>
        <p:nvSpPr>
          <p:cNvPr id="1133571" name="Text Box 3"/>
          <p:cNvSpPr txBox="1">
            <a:spLocks noChangeArrowheads="1"/>
          </p:cNvSpPr>
          <p:nvPr/>
        </p:nvSpPr>
        <p:spPr bwMode="auto">
          <a:xfrm>
            <a:off x="-91196" y="476672"/>
            <a:ext cx="90556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5400" b="1" dirty="0">
                <a:solidFill>
                  <a:srgbClr val="FF0000"/>
                </a:solidFill>
              </a:rPr>
              <a:t>●</a:t>
            </a:r>
            <a:r>
              <a:rPr lang="en-GB" sz="2800" dirty="0">
                <a:solidFill>
                  <a:schemeClr val="tx1"/>
                </a:solidFill>
              </a:rPr>
              <a:t>physics invariant under </a:t>
            </a:r>
            <a:r>
              <a:rPr lang="en-GB" sz="2800" dirty="0" smtClean="0">
                <a:solidFill>
                  <a:schemeClr val="tx1"/>
                </a:solidFill>
              </a:rPr>
              <a:t>local gauge </a:t>
            </a:r>
            <a:r>
              <a:rPr lang="en-GB" sz="2800" dirty="0">
                <a:solidFill>
                  <a:schemeClr val="tx1"/>
                </a:solidFill>
              </a:rPr>
              <a:t>transformation</a:t>
            </a:r>
          </a:p>
        </p:txBody>
      </p:sp>
      <p:pic>
        <p:nvPicPr>
          <p:cNvPr id="11335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875" y="1700213"/>
            <a:ext cx="40671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3573" name="Text Box 5"/>
          <p:cNvSpPr txBox="1">
            <a:spLocks noChangeArrowheads="1"/>
          </p:cNvSpPr>
          <p:nvPr/>
        </p:nvSpPr>
        <p:spPr bwMode="auto">
          <a:xfrm>
            <a:off x="323850" y="1268413"/>
            <a:ext cx="44640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>
                <a:solidFill>
                  <a:srgbClr val="FF3300"/>
                </a:solidFill>
              </a:rPr>
              <a:t>-</a:t>
            </a:r>
            <a:r>
              <a:rPr lang="en-GB" sz="2800">
                <a:solidFill>
                  <a:schemeClr val="tx1"/>
                </a:solidFill>
              </a:rPr>
              <a:t> physics can</a:t>
            </a:r>
            <a:r>
              <a:rPr lang="en-GB" sz="2800" i="1">
                <a:solidFill>
                  <a:schemeClr val="tx1"/>
                </a:solidFill>
              </a:rPr>
              <a:t>not</a:t>
            </a:r>
          </a:p>
          <a:p>
            <a:r>
              <a:rPr lang="en-GB" sz="2800">
                <a:solidFill>
                  <a:schemeClr val="tx1"/>
                </a:solidFill>
              </a:rPr>
              <a:t>   depend on absolute</a:t>
            </a:r>
          </a:p>
          <a:p>
            <a:r>
              <a:rPr lang="en-GB" sz="2800">
                <a:solidFill>
                  <a:schemeClr val="tx1"/>
                </a:solidFill>
              </a:rPr>
              <a:t>   value of any potential</a:t>
            </a:r>
          </a:p>
        </p:txBody>
      </p:sp>
      <p:sp>
        <p:nvSpPr>
          <p:cNvPr id="1133574" name="Text Box 6"/>
          <p:cNvSpPr txBox="1">
            <a:spLocks noChangeArrowheads="1"/>
          </p:cNvSpPr>
          <p:nvPr/>
        </p:nvSpPr>
        <p:spPr bwMode="auto">
          <a:xfrm>
            <a:off x="338138" y="2563813"/>
            <a:ext cx="43211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>
                <a:solidFill>
                  <a:srgbClr val="FF3300"/>
                </a:solidFill>
              </a:rPr>
              <a:t>-</a:t>
            </a:r>
            <a:r>
              <a:rPr lang="en-GB" sz="2800">
                <a:solidFill>
                  <a:schemeClr val="tx1"/>
                </a:solidFill>
              </a:rPr>
              <a:t> physics depends on</a:t>
            </a:r>
          </a:p>
          <a:p>
            <a:r>
              <a:rPr lang="en-GB" sz="2800">
                <a:solidFill>
                  <a:schemeClr val="tx1"/>
                </a:solidFill>
              </a:rPr>
              <a:t>   potential difference</a:t>
            </a:r>
          </a:p>
          <a:p>
            <a:r>
              <a:rPr lang="en-GB" sz="2800">
                <a:solidFill>
                  <a:schemeClr val="tx1"/>
                </a:solidFill>
              </a:rPr>
              <a:t>   </a:t>
            </a:r>
            <a:r>
              <a:rPr lang="en-GB" sz="2800">
                <a:solidFill>
                  <a:schemeClr val="tx1"/>
                </a:solidFill>
                <a:sym typeface="Symbol" pitchFamily="18" charset="2"/>
              </a:rPr>
              <a:t> on fields</a:t>
            </a:r>
          </a:p>
        </p:txBody>
      </p:sp>
      <p:sp>
        <p:nvSpPr>
          <p:cNvPr id="1133575" name="Text Box 7"/>
          <p:cNvSpPr txBox="1">
            <a:spLocks noChangeArrowheads="1"/>
          </p:cNvSpPr>
          <p:nvPr/>
        </p:nvSpPr>
        <p:spPr bwMode="auto">
          <a:xfrm>
            <a:off x="719138" y="3860800"/>
            <a:ext cx="42129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sym typeface="Symbol" pitchFamily="18" charset="2"/>
              </a:rPr>
              <a:t>gauge principle</a:t>
            </a:r>
          </a:p>
          <a:p>
            <a:r>
              <a:rPr lang="en-GB" sz="2800" b="1" dirty="0" smtClean="0">
                <a:solidFill>
                  <a:schemeClr val="tx1"/>
                </a:solidFill>
                <a:sym typeface="Symbol"/>
              </a:rPr>
              <a:t></a:t>
            </a:r>
            <a:r>
              <a:rPr lang="en-GB" sz="2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en-GB" sz="2800" dirty="0" smtClean="0">
                <a:solidFill>
                  <a:schemeClr val="tx1"/>
                </a:solidFill>
                <a:sym typeface="Symbol" pitchFamily="18" charset="2"/>
              </a:rPr>
              <a:t>local phase </a:t>
            </a:r>
            <a:r>
              <a:rPr lang="en-GB" sz="2800" dirty="0">
                <a:solidFill>
                  <a:schemeClr val="tx1"/>
                </a:solidFill>
                <a:sym typeface="Symbol" pitchFamily="18" charset="2"/>
              </a:rPr>
              <a:t>invariance</a:t>
            </a:r>
            <a:endParaRPr lang="en-GB" sz="2800" b="1" dirty="0">
              <a:solidFill>
                <a:srgbClr val="FF3300"/>
              </a:solidFill>
            </a:endParaRPr>
          </a:p>
        </p:txBody>
      </p:sp>
      <p:sp>
        <p:nvSpPr>
          <p:cNvPr id="1133576" name="AutoShape 8"/>
          <p:cNvSpPr>
            <a:spLocks noChangeArrowheads="1"/>
          </p:cNvSpPr>
          <p:nvPr/>
        </p:nvSpPr>
        <p:spPr bwMode="auto">
          <a:xfrm flipV="1">
            <a:off x="395288" y="3860800"/>
            <a:ext cx="3476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33577" name="Text Box 9"/>
          <p:cNvSpPr txBox="1">
            <a:spLocks noChangeArrowheads="1"/>
          </p:cNvSpPr>
          <p:nvPr/>
        </p:nvSpPr>
        <p:spPr bwMode="auto">
          <a:xfrm>
            <a:off x="719138" y="4710113"/>
            <a:ext cx="42846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>
                <a:solidFill>
                  <a:schemeClr val="tx1"/>
                </a:solidFill>
                <a:sym typeface="Symbol" pitchFamily="18" charset="2"/>
              </a:rPr>
              <a:t>interaction structure </a:t>
            </a:r>
          </a:p>
        </p:txBody>
      </p:sp>
      <p:sp>
        <p:nvSpPr>
          <p:cNvPr id="1133578" name="AutoShape 10"/>
          <p:cNvSpPr>
            <a:spLocks noChangeArrowheads="1"/>
          </p:cNvSpPr>
          <p:nvPr/>
        </p:nvSpPr>
        <p:spPr bwMode="auto">
          <a:xfrm flipV="1">
            <a:off x="395288" y="4637088"/>
            <a:ext cx="347662" cy="431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33579" name="Line 11"/>
          <p:cNvSpPr>
            <a:spLocks noChangeShapeType="1"/>
          </p:cNvSpPr>
          <p:nvPr/>
        </p:nvSpPr>
        <p:spPr bwMode="auto">
          <a:xfrm>
            <a:off x="179388" y="5537200"/>
            <a:ext cx="1219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33580" name="Line 12"/>
          <p:cNvSpPr>
            <a:spLocks noChangeShapeType="1"/>
          </p:cNvSpPr>
          <p:nvPr/>
        </p:nvSpPr>
        <p:spPr bwMode="auto">
          <a:xfrm rot="-1018260">
            <a:off x="1322388" y="5373688"/>
            <a:ext cx="1219200" cy="15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 rot="9434820">
            <a:off x="1398588" y="5537200"/>
            <a:ext cx="306387" cy="914400"/>
            <a:chOff x="2064" y="385"/>
            <a:chExt cx="193" cy="576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064" y="769"/>
              <a:ext cx="193" cy="192"/>
              <a:chOff x="2064" y="769"/>
              <a:chExt cx="193" cy="192"/>
            </a:xfrm>
          </p:grpSpPr>
          <p:sp>
            <p:nvSpPr>
              <p:cNvPr id="1133583" name="Arc 15"/>
              <p:cNvSpPr>
                <a:spLocks/>
              </p:cNvSpPr>
              <p:nvPr/>
            </p:nvSpPr>
            <p:spPr bwMode="auto">
              <a:xfrm rot="16200000">
                <a:off x="2088" y="84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84" name="Arc 16"/>
              <p:cNvSpPr>
                <a:spLocks/>
              </p:cNvSpPr>
              <p:nvPr/>
            </p:nvSpPr>
            <p:spPr bwMode="auto">
              <a:xfrm rot="16200000">
                <a:off x="2089" y="889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85" name="Arc 17"/>
              <p:cNvSpPr>
                <a:spLocks/>
              </p:cNvSpPr>
              <p:nvPr/>
            </p:nvSpPr>
            <p:spPr bwMode="auto">
              <a:xfrm rot="5400000">
                <a:off x="2185" y="74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86" name="Arc 18"/>
              <p:cNvSpPr>
                <a:spLocks/>
              </p:cNvSpPr>
              <p:nvPr/>
            </p:nvSpPr>
            <p:spPr bwMode="auto">
              <a:xfrm rot="5400000">
                <a:off x="2184" y="793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064" y="577"/>
              <a:ext cx="193" cy="192"/>
              <a:chOff x="2064" y="577"/>
              <a:chExt cx="193" cy="192"/>
            </a:xfrm>
          </p:grpSpPr>
          <p:sp>
            <p:nvSpPr>
              <p:cNvPr id="1133588" name="Arc 20"/>
              <p:cNvSpPr>
                <a:spLocks/>
              </p:cNvSpPr>
              <p:nvPr/>
            </p:nvSpPr>
            <p:spPr bwMode="auto">
              <a:xfrm rot="16200000">
                <a:off x="2088" y="64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89" name="Arc 21"/>
              <p:cNvSpPr>
                <a:spLocks/>
              </p:cNvSpPr>
              <p:nvPr/>
            </p:nvSpPr>
            <p:spPr bwMode="auto">
              <a:xfrm rot="16200000">
                <a:off x="2089" y="697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90" name="Arc 22"/>
              <p:cNvSpPr>
                <a:spLocks/>
              </p:cNvSpPr>
              <p:nvPr/>
            </p:nvSpPr>
            <p:spPr bwMode="auto">
              <a:xfrm rot="5400000">
                <a:off x="2185" y="553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91" name="Arc 23"/>
              <p:cNvSpPr>
                <a:spLocks/>
              </p:cNvSpPr>
              <p:nvPr/>
            </p:nvSpPr>
            <p:spPr bwMode="auto">
              <a:xfrm rot="5400000">
                <a:off x="2184" y="601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2064" y="385"/>
              <a:ext cx="193" cy="192"/>
              <a:chOff x="2064" y="385"/>
              <a:chExt cx="193" cy="192"/>
            </a:xfrm>
          </p:grpSpPr>
          <p:sp>
            <p:nvSpPr>
              <p:cNvPr id="1133593" name="Arc 25"/>
              <p:cNvSpPr>
                <a:spLocks/>
              </p:cNvSpPr>
              <p:nvPr/>
            </p:nvSpPr>
            <p:spPr bwMode="auto">
              <a:xfrm rot="16200000">
                <a:off x="2088" y="457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94" name="Arc 26"/>
              <p:cNvSpPr>
                <a:spLocks/>
              </p:cNvSpPr>
              <p:nvPr/>
            </p:nvSpPr>
            <p:spPr bwMode="auto">
              <a:xfrm rot="16200000">
                <a:off x="2089" y="505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95" name="Arc 27"/>
              <p:cNvSpPr>
                <a:spLocks/>
              </p:cNvSpPr>
              <p:nvPr/>
            </p:nvSpPr>
            <p:spPr bwMode="auto">
              <a:xfrm rot="5400000">
                <a:off x="2185" y="361"/>
                <a:ext cx="48" cy="96"/>
              </a:xfrm>
              <a:custGeom>
                <a:avLst/>
                <a:gdLst>
                  <a:gd name="G0" fmla="+- 21600 0 0"/>
                  <a:gd name="G1" fmla="+- 21595 0 0"/>
                  <a:gd name="G2" fmla="+- 21600 0 0"/>
                  <a:gd name="T0" fmla="*/ 0 w 21600"/>
                  <a:gd name="T1" fmla="*/ 21595 h 21595"/>
                  <a:gd name="T2" fmla="*/ 21150 w 21600"/>
                  <a:gd name="T3" fmla="*/ 0 h 21595"/>
                  <a:gd name="T4" fmla="*/ 21600 w 21600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95" fill="none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</a:path>
                  <a:path w="21600" h="21595" stroke="0" extrusionOk="0">
                    <a:moveTo>
                      <a:pt x="0" y="21595"/>
                    </a:moveTo>
                    <a:cubicBezTo>
                      <a:pt x="0" y="9841"/>
                      <a:pt x="9398" y="244"/>
                      <a:pt x="21149" y="-1"/>
                    </a:cubicBezTo>
                    <a:lnTo>
                      <a:pt x="21600" y="21595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96" name="Arc 28"/>
              <p:cNvSpPr>
                <a:spLocks/>
              </p:cNvSpPr>
              <p:nvPr/>
            </p:nvSpPr>
            <p:spPr bwMode="auto">
              <a:xfrm rot="5400000">
                <a:off x="2184" y="409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ap="rnd">
                <a:solidFill>
                  <a:srgbClr val="114FFB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33597" name="Text Box 29"/>
          <p:cNvSpPr txBox="1">
            <a:spLocks noChangeArrowheads="1"/>
          </p:cNvSpPr>
          <p:nvPr/>
        </p:nvSpPr>
        <p:spPr bwMode="auto">
          <a:xfrm>
            <a:off x="1725613" y="5591175"/>
            <a:ext cx="1265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1" i="1">
                <a:solidFill>
                  <a:schemeClr val="tx1"/>
                </a:solidFill>
                <a:sym typeface="Symbol" pitchFamily="18" charset="2"/>
              </a:rPr>
              <a:t></a:t>
            </a:r>
            <a:r>
              <a:rPr lang="en-GB" sz="2800" i="1">
                <a:solidFill>
                  <a:schemeClr val="tx1"/>
                </a:solidFill>
                <a:sym typeface="Symbol" pitchFamily="18" charset="2"/>
              </a:rPr>
              <a:t> </a:t>
            </a:r>
            <a:r>
              <a:rPr lang="en-GB" sz="2800" i="1">
                <a:solidFill>
                  <a:schemeClr val="tx1"/>
                </a:solidFill>
              </a:rPr>
              <a:t>Z W </a:t>
            </a:r>
          </a:p>
        </p:txBody>
      </p:sp>
      <p:sp>
        <p:nvSpPr>
          <p:cNvPr id="1133598" name="Line 30"/>
          <p:cNvSpPr>
            <a:spLocks noChangeShapeType="1"/>
          </p:cNvSpPr>
          <p:nvPr/>
        </p:nvSpPr>
        <p:spPr bwMode="auto">
          <a:xfrm>
            <a:off x="1658938" y="6454775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33599" name="Line 31"/>
          <p:cNvSpPr>
            <a:spLocks noChangeShapeType="1"/>
          </p:cNvSpPr>
          <p:nvPr/>
        </p:nvSpPr>
        <p:spPr bwMode="auto">
          <a:xfrm rot="20924736">
            <a:off x="501650" y="6597650"/>
            <a:ext cx="12192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33600" name="Line 32"/>
          <p:cNvSpPr>
            <a:spLocks noChangeShapeType="1"/>
          </p:cNvSpPr>
          <p:nvPr/>
        </p:nvSpPr>
        <p:spPr bwMode="auto">
          <a:xfrm>
            <a:off x="1979613" y="5632450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33601" name="Line 33"/>
          <p:cNvSpPr>
            <a:spLocks noChangeShapeType="1"/>
          </p:cNvSpPr>
          <p:nvPr/>
        </p:nvSpPr>
        <p:spPr bwMode="auto">
          <a:xfrm rot="20581740" flipV="1">
            <a:off x="3090863" y="5416550"/>
            <a:ext cx="1066800" cy="85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33602" name="Line 34"/>
          <p:cNvSpPr>
            <a:spLocks noChangeShapeType="1"/>
          </p:cNvSpPr>
          <p:nvPr/>
        </p:nvSpPr>
        <p:spPr bwMode="auto">
          <a:xfrm>
            <a:off x="3430588" y="6519863"/>
            <a:ext cx="1219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33603" name="Line 35"/>
          <p:cNvSpPr>
            <a:spLocks noChangeShapeType="1"/>
          </p:cNvSpPr>
          <p:nvPr/>
        </p:nvSpPr>
        <p:spPr bwMode="auto">
          <a:xfrm rot="20924736">
            <a:off x="2287588" y="6596063"/>
            <a:ext cx="12192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 rot="9785424">
            <a:off x="3125788" y="5605463"/>
            <a:ext cx="211137" cy="914400"/>
            <a:chOff x="2065" y="2065"/>
            <a:chExt cx="192" cy="672"/>
          </a:xfrm>
        </p:grpSpPr>
        <p:sp>
          <p:nvSpPr>
            <p:cNvPr id="1133605" name="Arc 37"/>
            <p:cNvSpPr>
              <a:spLocks/>
            </p:cNvSpPr>
            <p:nvPr/>
          </p:nvSpPr>
          <p:spPr bwMode="auto">
            <a:xfrm rot="16200000">
              <a:off x="2017" y="2497"/>
              <a:ext cx="192" cy="96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0 w 43195"/>
                <a:gd name="T1" fmla="*/ 21150 h 21600"/>
                <a:gd name="T2" fmla="*/ 43195 w 43195"/>
                <a:gd name="T3" fmla="*/ 21600 h 21600"/>
                <a:gd name="T4" fmla="*/ 21595 w 431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06" name="Arc 38"/>
            <p:cNvSpPr>
              <a:spLocks/>
            </p:cNvSpPr>
            <p:nvPr/>
          </p:nvSpPr>
          <p:spPr bwMode="auto">
            <a:xfrm rot="16200000">
              <a:off x="2161" y="2448"/>
              <a:ext cx="96" cy="96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43200 w 43200"/>
                <a:gd name="T1" fmla="*/ 0 h 21600"/>
                <a:gd name="T2" fmla="*/ 0 w 43200"/>
                <a:gd name="T3" fmla="*/ 0 h 21600"/>
                <a:gd name="T4" fmla="*/ 21600 w 432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07" name="Arc 39"/>
            <p:cNvSpPr>
              <a:spLocks/>
            </p:cNvSpPr>
            <p:nvPr/>
          </p:nvSpPr>
          <p:spPr bwMode="auto">
            <a:xfrm rot="16200000">
              <a:off x="2017" y="2401"/>
              <a:ext cx="192" cy="96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0 w 43195"/>
                <a:gd name="T1" fmla="*/ 21150 h 21600"/>
                <a:gd name="T2" fmla="*/ 43195 w 43195"/>
                <a:gd name="T3" fmla="*/ 21600 h 21600"/>
                <a:gd name="T4" fmla="*/ 21595 w 431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08" name="Arc 40"/>
            <p:cNvSpPr>
              <a:spLocks/>
            </p:cNvSpPr>
            <p:nvPr/>
          </p:nvSpPr>
          <p:spPr bwMode="auto">
            <a:xfrm rot="16200000">
              <a:off x="2161" y="2352"/>
              <a:ext cx="96" cy="96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43200 w 43200"/>
                <a:gd name="T1" fmla="*/ 0 h 21600"/>
                <a:gd name="T2" fmla="*/ 0 w 43200"/>
                <a:gd name="T3" fmla="*/ 0 h 21600"/>
                <a:gd name="T4" fmla="*/ 21600 w 432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09" name="Arc 41"/>
            <p:cNvSpPr>
              <a:spLocks/>
            </p:cNvSpPr>
            <p:nvPr/>
          </p:nvSpPr>
          <p:spPr bwMode="auto">
            <a:xfrm rot="16200000">
              <a:off x="2017" y="2305"/>
              <a:ext cx="192" cy="96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0 w 43195"/>
                <a:gd name="T1" fmla="*/ 21150 h 21600"/>
                <a:gd name="T2" fmla="*/ 43195 w 43195"/>
                <a:gd name="T3" fmla="*/ 21600 h 21600"/>
                <a:gd name="T4" fmla="*/ 21595 w 431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10" name="Arc 42"/>
            <p:cNvSpPr>
              <a:spLocks/>
            </p:cNvSpPr>
            <p:nvPr/>
          </p:nvSpPr>
          <p:spPr bwMode="auto">
            <a:xfrm rot="16200000">
              <a:off x="2161" y="2256"/>
              <a:ext cx="96" cy="96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43200 w 43200"/>
                <a:gd name="T1" fmla="*/ 0 h 21600"/>
                <a:gd name="T2" fmla="*/ 0 w 43200"/>
                <a:gd name="T3" fmla="*/ 0 h 21600"/>
                <a:gd name="T4" fmla="*/ 21600 w 432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11" name="Arc 43"/>
            <p:cNvSpPr>
              <a:spLocks/>
            </p:cNvSpPr>
            <p:nvPr/>
          </p:nvSpPr>
          <p:spPr bwMode="auto">
            <a:xfrm rot="16200000">
              <a:off x="2017" y="2209"/>
              <a:ext cx="192" cy="96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0 w 43195"/>
                <a:gd name="T1" fmla="*/ 21150 h 21600"/>
                <a:gd name="T2" fmla="*/ 43195 w 43195"/>
                <a:gd name="T3" fmla="*/ 21600 h 21600"/>
                <a:gd name="T4" fmla="*/ 21595 w 431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12" name="Arc 44"/>
            <p:cNvSpPr>
              <a:spLocks/>
            </p:cNvSpPr>
            <p:nvPr/>
          </p:nvSpPr>
          <p:spPr bwMode="auto">
            <a:xfrm rot="16200000">
              <a:off x="2161" y="2160"/>
              <a:ext cx="96" cy="96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43200 w 43200"/>
                <a:gd name="T1" fmla="*/ 0 h 21600"/>
                <a:gd name="T2" fmla="*/ 0 w 43200"/>
                <a:gd name="T3" fmla="*/ 0 h 21600"/>
                <a:gd name="T4" fmla="*/ 21600 w 432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13" name="Arc 45"/>
            <p:cNvSpPr>
              <a:spLocks/>
            </p:cNvSpPr>
            <p:nvPr/>
          </p:nvSpPr>
          <p:spPr bwMode="auto">
            <a:xfrm rot="16200000">
              <a:off x="2017" y="2593"/>
              <a:ext cx="192" cy="96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0 w 43195"/>
                <a:gd name="T1" fmla="*/ 21150 h 21600"/>
                <a:gd name="T2" fmla="*/ 43195 w 43195"/>
                <a:gd name="T3" fmla="*/ 21600 h 21600"/>
                <a:gd name="T4" fmla="*/ 21595 w 431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14" name="Arc 46"/>
            <p:cNvSpPr>
              <a:spLocks/>
            </p:cNvSpPr>
            <p:nvPr/>
          </p:nvSpPr>
          <p:spPr bwMode="auto">
            <a:xfrm rot="16200000">
              <a:off x="2161" y="2544"/>
              <a:ext cx="96" cy="96"/>
            </a:xfrm>
            <a:custGeom>
              <a:avLst/>
              <a:gdLst>
                <a:gd name="G0" fmla="+- 21600 0 0"/>
                <a:gd name="G1" fmla="+- 0 0 0"/>
                <a:gd name="G2" fmla="+- 21600 0 0"/>
                <a:gd name="T0" fmla="*/ 43200 w 43200"/>
                <a:gd name="T1" fmla="*/ 0 h 21600"/>
                <a:gd name="T2" fmla="*/ 0 w 43200"/>
                <a:gd name="T3" fmla="*/ 0 h 21600"/>
                <a:gd name="T4" fmla="*/ 21600 w 432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</a:path>
                <a:path w="43200" h="21600" stroke="0" extrusionOk="0">
                  <a:moveTo>
                    <a:pt x="43200" y="0"/>
                  </a:moveTo>
                  <a:cubicBezTo>
                    <a:pt x="43200" y="11929"/>
                    <a:pt x="33529" y="21600"/>
                    <a:pt x="21600" y="21600"/>
                  </a:cubicBez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33615" name="Arc 47"/>
            <p:cNvSpPr>
              <a:spLocks/>
            </p:cNvSpPr>
            <p:nvPr/>
          </p:nvSpPr>
          <p:spPr bwMode="auto">
            <a:xfrm rot="16200000">
              <a:off x="2017" y="2113"/>
              <a:ext cx="192" cy="96"/>
            </a:xfrm>
            <a:custGeom>
              <a:avLst/>
              <a:gdLst>
                <a:gd name="G0" fmla="+- 21595 0 0"/>
                <a:gd name="G1" fmla="+- 21600 0 0"/>
                <a:gd name="G2" fmla="+- 21600 0 0"/>
                <a:gd name="T0" fmla="*/ 0 w 43195"/>
                <a:gd name="T1" fmla="*/ 21150 h 21600"/>
                <a:gd name="T2" fmla="*/ 43195 w 43195"/>
                <a:gd name="T3" fmla="*/ 21600 h 21600"/>
                <a:gd name="T4" fmla="*/ 21595 w 4319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5" h="21600" fill="none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</a:path>
                <a:path w="43195" h="21600" stroke="0" extrusionOk="0">
                  <a:moveTo>
                    <a:pt x="-1" y="21149"/>
                  </a:moveTo>
                  <a:cubicBezTo>
                    <a:pt x="244" y="9398"/>
                    <a:pt x="9841" y="-1"/>
                    <a:pt x="21595" y="0"/>
                  </a:cubicBezTo>
                  <a:cubicBezTo>
                    <a:pt x="33524" y="0"/>
                    <a:pt x="43195" y="9670"/>
                    <a:pt x="43195" y="21600"/>
                  </a:cubicBezTo>
                  <a:lnTo>
                    <a:pt x="21595" y="21600"/>
                  </a:lnTo>
                  <a:close/>
                </a:path>
              </a:pathLst>
            </a:custGeom>
            <a:noFill/>
            <a:ln w="38100" cap="rnd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33616" name="Text Box 48"/>
          <p:cNvSpPr txBox="1">
            <a:spLocks noChangeArrowheads="1"/>
          </p:cNvSpPr>
          <p:nvPr/>
        </p:nvSpPr>
        <p:spPr bwMode="auto">
          <a:xfrm>
            <a:off x="3276600" y="5616575"/>
            <a:ext cx="1673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tx1"/>
                </a:solidFill>
              </a:rPr>
              <a:t>gluons 8</a:t>
            </a:r>
            <a:r>
              <a:rPr lang="en-GB" sz="2800" b="1" baseline="-25000">
                <a:solidFill>
                  <a:schemeClr val="tx1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3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3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3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3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13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113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3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13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13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3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3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13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3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3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3575" grpId="0"/>
      <p:bldP spid="1133576" grpId="0" animBg="1"/>
      <p:bldP spid="1133577" grpId="0"/>
      <p:bldP spid="1133578" grpId="0" animBg="1"/>
      <p:bldP spid="1133579" grpId="0" animBg="1"/>
      <p:bldP spid="1133580" grpId="0" animBg="1"/>
      <p:bldP spid="1133597" grpId="0"/>
      <p:bldP spid="1133598" grpId="0" animBg="1"/>
      <p:bldP spid="1133599" grpId="0" animBg="1"/>
      <p:bldP spid="1133600" grpId="0" animBg="1"/>
      <p:bldP spid="1133601" grpId="0" animBg="1"/>
      <p:bldP spid="1133602" grpId="0" animBg="1"/>
      <p:bldP spid="1133603" grpId="0" animBg="1"/>
      <p:bldP spid="11336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9" name="Text Box 11"/>
          <p:cNvSpPr txBox="1">
            <a:spLocks noChangeArrowheads="1"/>
          </p:cNvSpPr>
          <p:nvPr/>
        </p:nvSpPr>
        <p:spPr bwMode="auto">
          <a:xfrm>
            <a:off x="287338" y="1409700"/>
            <a:ext cx="91090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800" b="1">
                <a:solidFill>
                  <a:srgbClr val="FF0000"/>
                </a:solidFill>
                <a:sym typeface="Symbol" pitchFamily="18" charset="2"/>
              </a:rPr>
              <a:t></a:t>
            </a:r>
            <a:r>
              <a:rPr lang="en-GB" sz="2800">
                <a:solidFill>
                  <a:schemeClr val="tx1"/>
                </a:solidFill>
              </a:rPr>
              <a:t> challenge: different particle species </a:t>
            </a:r>
            <a:r>
              <a:rPr lang="en-GB" sz="2800" i="1">
                <a:solidFill>
                  <a:schemeClr val="tx1"/>
                </a:solidFill>
              </a:rPr>
              <a:t>ep</a:t>
            </a:r>
            <a:r>
              <a:rPr lang="en-GB" sz="2800">
                <a:solidFill>
                  <a:schemeClr val="tx1"/>
                </a:solidFill>
              </a:rPr>
              <a:t> in collision</a:t>
            </a:r>
          </a:p>
          <a:p>
            <a:r>
              <a:rPr lang="en-GB" sz="2800">
                <a:solidFill>
                  <a:schemeClr val="tx1"/>
                </a:solidFill>
              </a:rPr>
              <a:t>   27.6 GeV electrons + 920 GeV protons</a:t>
            </a:r>
            <a:r>
              <a:rPr lang="en-GB"/>
              <a:t> </a:t>
            </a:r>
            <a:r>
              <a:rPr lang="en-GB" sz="3200" b="1"/>
              <a:t> </a:t>
            </a:r>
          </a:p>
        </p:txBody>
      </p:sp>
      <p:pic>
        <p:nvPicPr>
          <p:cNvPr id="1118210" name="Picture 2" descr="DESY_over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590800"/>
            <a:ext cx="5610225" cy="4051300"/>
          </a:xfrm>
          <a:prstGeom prst="rect">
            <a:avLst/>
          </a:prstGeom>
          <a:noFill/>
        </p:spPr>
      </p:pic>
      <p:sp>
        <p:nvSpPr>
          <p:cNvPr id="1118211" name="Line 3"/>
          <p:cNvSpPr>
            <a:spLocks noChangeShapeType="1"/>
          </p:cNvSpPr>
          <p:nvPr/>
        </p:nvSpPr>
        <p:spPr bwMode="auto">
          <a:xfrm flipH="1" flipV="1">
            <a:off x="4252913" y="3733800"/>
            <a:ext cx="762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8212" name="Text Box 4"/>
          <p:cNvSpPr txBox="1">
            <a:spLocks noChangeArrowheads="1"/>
          </p:cNvSpPr>
          <p:nvPr/>
        </p:nvSpPr>
        <p:spPr bwMode="auto">
          <a:xfrm>
            <a:off x="4024313" y="37338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FFFF00"/>
                </a:solidFill>
              </a:rPr>
              <a:t>electrons</a:t>
            </a:r>
          </a:p>
        </p:txBody>
      </p:sp>
      <p:sp>
        <p:nvSpPr>
          <p:cNvPr id="1118213" name="Line 5"/>
          <p:cNvSpPr>
            <a:spLocks noChangeShapeType="1"/>
          </p:cNvSpPr>
          <p:nvPr/>
        </p:nvSpPr>
        <p:spPr bwMode="auto">
          <a:xfrm rot="-21130576" flipH="1" flipV="1">
            <a:off x="3027363" y="5105400"/>
            <a:ext cx="838200" cy="7461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18214" name="Text Box 6"/>
          <p:cNvSpPr txBox="1">
            <a:spLocks noChangeArrowheads="1"/>
          </p:cNvSpPr>
          <p:nvPr/>
        </p:nvSpPr>
        <p:spPr bwMode="auto">
          <a:xfrm rot="849843">
            <a:off x="2728913" y="5257800"/>
            <a:ext cx="1085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000">
                <a:solidFill>
                  <a:srgbClr val="FFFF00"/>
                </a:solidFill>
              </a:rPr>
              <a:t>protons</a:t>
            </a:r>
          </a:p>
        </p:txBody>
      </p:sp>
      <p:sp>
        <p:nvSpPr>
          <p:cNvPr id="1118215" name="Text Box 7"/>
          <p:cNvSpPr txBox="1">
            <a:spLocks noChangeArrowheads="1"/>
          </p:cNvSpPr>
          <p:nvPr/>
        </p:nvSpPr>
        <p:spPr bwMode="auto">
          <a:xfrm>
            <a:off x="3109913" y="3886200"/>
            <a:ext cx="46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FF00"/>
                </a:solidFill>
              </a:rPr>
              <a:t>H1</a:t>
            </a:r>
          </a:p>
        </p:txBody>
      </p:sp>
      <p:sp>
        <p:nvSpPr>
          <p:cNvPr id="1118216" name="Text Box 8"/>
          <p:cNvSpPr txBox="1">
            <a:spLocks noChangeArrowheads="1"/>
          </p:cNvSpPr>
          <p:nvPr/>
        </p:nvSpPr>
        <p:spPr bwMode="auto">
          <a:xfrm>
            <a:off x="5167313" y="3352800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FF00"/>
                </a:solidFill>
              </a:rPr>
              <a:t>Hermes</a:t>
            </a:r>
          </a:p>
        </p:txBody>
      </p:sp>
      <p:sp>
        <p:nvSpPr>
          <p:cNvPr id="1118217" name="AutoShape 9"/>
          <p:cNvSpPr>
            <a:spLocks noChangeArrowheads="1"/>
          </p:cNvSpPr>
          <p:nvPr/>
        </p:nvSpPr>
        <p:spPr bwMode="auto">
          <a:xfrm>
            <a:off x="7092950" y="2060575"/>
            <a:ext cx="833438" cy="288925"/>
          </a:xfrm>
          <a:prstGeom prst="leftArrow">
            <a:avLst>
              <a:gd name="adj1" fmla="val 50000"/>
              <a:gd name="adj2" fmla="val 72115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18220" name="Rectangle 12"/>
          <p:cNvSpPr>
            <a:spLocks noGrp="1" noChangeArrowheads="1"/>
          </p:cNvSpPr>
          <p:nvPr>
            <p:ph type="title"/>
          </p:nvPr>
        </p:nvSpPr>
        <p:spPr>
          <a:xfrm>
            <a:off x="323528" y="125413"/>
            <a:ext cx="6554415" cy="1143000"/>
          </a:xfrm>
        </p:spPr>
        <p:txBody>
          <a:bodyPr/>
          <a:lstStyle/>
          <a:p>
            <a:r>
              <a:rPr lang="en-GB"/>
              <a:t>A Fermi Scale precision Collider HERA @ DESY</a:t>
            </a:r>
          </a:p>
        </p:txBody>
      </p:sp>
      <p:sp>
        <p:nvSpPr>
          <p:cNvPr id="1118221" name="Text Box 13"/>
          <p:cNvSpPr txBox="1">
            <a:spLocks noChangeArrowheads="1"/>
          </p:cNvSpPr>
          <p:nvPr/>
        </p:nvSpPr>
        <p:spPr bwMode="auto">
          <a:xfrm>
            <a:off x="595313" y="3810000"/>
            <a:ext cx="145732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GB" sz="3200" b="1"/>
              <a:t>HERA</a:t>
            </a:r>
          </a:p>
          <a:p>
            <a:pPr algn="r"/>
            <a:r>
              <a:rPr lang="en-GB" sz="2400"/>
              <a:t>DESY</a:t>
            </a:r>
          </a:p>
          <a:p>
            <a:pPr algn="r"/>
            <a:r>
              <a:rPr lang="en-GB" sz="2400"/>
              <a:t>Hamburg</a:t>
            </a:r>
          </a:p>
        </p:txBody>
      </p:sp>
      <p:sp>
        <p:nvSpPr>
          <p:cNvPr id="1118222" name="Text Box 14"/>
          <p:cNvSpPr txBox="1">
            <a:spLocks noChangeArrowheads="1"/>
          </p:cNvSpPr>
          <p:nvPr/>
        </p:nvSpPr>
        <p:spPr bwMode="auto">
          <a:xfrm>
            <a:off x="7072313" y="4367213"/>
            <a:ext cx="81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FF00"/>
                </a:solidFill>
              </a:rPr>
              <a:t>ZEUS</a:t>
            </a:r>
          </a:p>
        </p:txBody>
      </p:sp>
      <p:sp>
        <p:nvSpPr>
          <p:cNvPr id="1118223" name="Text Box 15"/>
          <p:cNvSpPr txBox="1">
            <a:spLocks noChangeArrowheads="1"/>
          </p:cNvSpPr>
          <p:nvPr/>
        </p:nvSpPr>
        <p:spPr bwMode="auto">
          <a:xfrm>
            <a:off x="7451725" y="1973263"/>
            <a:ext cx="1385888" cy="5191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i="1">
                <a:solidFill>
                  <a:schemeClr val="tx1"/>
                </a:solidFill>
              </a:rPr>
              <a:t>uud</a:t>
            </a:r>
            <a:r>
              <a:rPr lang="en-GB" sz="2800">
                <a:solidFill>
                  <a:schemeClr val="tx1"/>
                </a:solidFill>
              </a:rPr>
              <a:t> +…</a:t>
            </a:r>
            <a:r>
              <a:rPr lang="en-GB" sz="2800" i="1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18224" name="AutoShape 16"/>
          <p:cNvSpPr>
            <a:spLocks noChangeArrowheads="1"/>
          </p:cNvSpPr>
          <p:nvPr/>
        </p:nvSpPr>
        <p:spPr bwMode="auto">
          <a:xfrm rot="9719701">
            <a:off x="1196975" y="2425700"/>
            <a:ext cx="877888" cy="211138"/>
          </a:xfrm>
          <a:prstGeom prst="leftArrow">
            <a:avLst>
              <a:gd name="adj1" fmla="val 50000"/>
              <a:gd name="adj2" fmla="val 10394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18225" name="Text Box 17"/>
          <p:cNvSpPr txBox="1">
            <a:spLocks noChangeArrowheads="1"/>
          </p:cNvSpPr>
          <p:nvPr/>
        </p:nvSpPr>
        <p:spPr bwMode="auto">
          <a:xfrm>
            <a:off x="179388" y="2565400"/>
            <a:ext cx="1208087" cy="519113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>
                <a:solidFill>
                  <a:schemeClr val="tx1"/>
                </a:solidFill>
              </a:rPr>
              <a:t>lepton</a:t>
            </a:r>
          </a:p>
        </p:txBody>
      </p:sp>
      <p:pic>
        <p:nvPicPr>
          <p:cNvPr id="1118226" name="Picture 18" descr="H1Logo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229225"/>
            <a:ext cx="1295400" cy="942975"/>
          </a:xfrm>
          <a:prstGeom prst="rect">
            <a:avLst/>
          </a:prstGeom>
          <a:noFill/>
        </p:spPr>
      </p:pic>
      <p:sp>
        <p:nvSpPr>
          <p:cNvPr id="1118227" name="Text Box 19"/>
          <p:cNvSpPr txBox="1">
            <a:spLocks noChangeArrowheads="1"/>
          </p:cNvSpPr>
          <p:nvPr/>
        </p:nvSpPr>
        <p:spPr bwMode="auto">
          <a:xfrm>
            <a:off x="7935913" y="6092825"/>
            <a:ext cx="10937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/>
              <a:t>1992-2007</a:t>
            </a:r>
          </a:p>
          <a:p>
            <a:pPr algn="ctr"/>
            <a:r>
              <a:rPr lang="en-GB" sz="1400"/>
              <a:t>RIP</a:t>
            </a:r>
            <a:endParaRPr lang="en-US" sz="1400"/>
          </a:p>
        </p:txBody>
      </p:sp>
      <p:sp>
        <p:nvSpPr>
          <p:cNvPr id="1118228" name="Line 20"/>
          <p:cNvSpPr>
            <a:spLocks noChangeShapeType="1"/>
          </p:cNvSpPr>
          <p:nvPr/>
        </p:nvSpPr>
        <p:spPr bwMode="auto">
          <a:xfrm flipH="1" flipV="1">
            <a:off x="3563938" y="4076700"/>
            <a:ext cx="4752975" cy="792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1118229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4724400"/>
            <a:ext cx="12573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8230" name="Line 22"/>
          <p:cNvSpPr>
            <a:spLocks noChangeShapeType="1"/>
          </p:cNvSpPr>
          <p:nvPr/>
        </p:nvSpPr>
        <p:spPr bwMode="auto">
          <a:xfrm flipH="1" flipV="1">
            <a:off x="5508625" y="3787775"/>
            <a:ext cx="2305050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41535</TotalTime>
  <Words>1540</Words>
  <Application>Microsoft Office PowerPoint</Application>
  <PresentationFormat>On-screen Show (4:3)</PresentationFormat>
  <Paragraphs>504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Blank Presentation</vt:lpstr>
      <vt:lpstr>Beyond Dirac: this Liverpool experimentalist’s Perspective</vt:lpstr>
      <vt:lpstr>1. Overview</vt:lpstr>
      <vt:lpstr>The Standard Model</vt:lpstr>
      <vt:lpstr>The Universe</vt:lpstr>
      <vt:lpstr>The Universe</vt:lpstr>
      <vt:lpstr>Matter: the Standard Model</vt:lpstr>
      <vt:lpstr>The Standard Model</vt:lpstr>
      <vt:lpstr>The Gauge Principle</vt:lpstr>
      <vt:lpstr>A Fermi Scale precision Collider HERA @ DESY</vt:lpstr>
      <vt:lpstr>Detect collision fragments</vt:lpstr>
      <vt:lpstr>Electron and proton collide</vt:lpstr>
      <vt:lpstr>Detect Particles in Matter</vt:lpstr>
      <vt:lpstr>Electron recoils,  proton shatters</vt:lpstr>
      <vt:lpstr>Electron and proton collide</vt:lpstr>
      <vt:lpstr>2. The Energy Frontier</vt:lpstr>
      <vt:lpstr>Slide 16</vt:lpstr>
      <vt:lpstr>Slide 17</vt:lpstr>
      <vt:lpstr>Slide 18</vt:lpstr>
      <vt:lpstr>ATLAS @ LHC: Higgs ?</vt:lpstr>
      <vt:lpstr>The LHC !</vt:lpstr>
      <vt:lpstr>ATLAS Higgsγγ</vt:lpstr>
      <vt:lpstr>The Energy Frontier: Terascale ?</vt:lpstr>
      <vt:lpstr>ATLAS @ LHC: Higgs ?</vt:lpstr>
      <vt:lpstr>Liverpool Semi-conductor Centre (LSDC)</vt:lpstr>
      <vt:lpstr>3. The Rarity Frontier</vt:lpstr>
      <vt:lpstr>LHCb: Flavour – c b t</vt:lpstr>
      <vt:lpstr>Slide 27</vt:lpstr>
      <vt:lpstr>LHCb: Flavour</vt:lpstr>
      <vt:lpstr>Measurement @ the Fermi-scale</vt:lpstr>
      <vt:lpstr>Measurement @ the Terascale</vt:lpstr>
      <vt:lpstr>NA62: flavour - s</vt:lpstr>
      <vt:lpstr>Slide 32</vt:lpstr>
      <vt:lpstr>Slide 33</vt:lpstr>
      <vt:lpstr>Slide 34</vt:lpstr>
      <vt:lpstr>ν-mixing</vt:lpstr>
      <vt:lpstr>T2K Japan</vt:lpstr>
      <vt:lpstr>T2K Japan</vt:lpstr>
      <vt:lpstr>SM Low Mass Scale</vt:lpstr>
      <vt:lpstr>Atomic Phase Graviometry</vt:lpstr>
      <vt:lpstr>Atomic Phase Graviometry</vt:lpstr>
      <vt:lpstr>CASCADE – SC cavity for HSP</vt:lpstr>
      <vt:lpstr>4. Spin-out</vt:lpstr>
      <vt:lpstr>Slide 43</vt:lpstr>
      <vt:lpstr>Slide 44</vt:lpstr>
      <vt:lpstr>Slide 45</vt:lpstr>
      <vt:lpstr>4. Accelerator Science</vt:lpstr>
      <vt:lpstr>R&amp;D Challenge …</vt:lpstr>
      <vt:lpstr>The Energy Frontier: e+e- ?</vt:lpstr>
      <vt:lpstr>The Energy Frontier: e+e- ?</vt:lpstr>
      <vt:lpstr>The Energy Frontier: e+e- ?</vt:lpstr>
      <vt:lpstr>Advanced Test Facilities at CI/DL</vt:lpstr>
      <vt:lpstr>THz Science</vt:lpstr>
      <vt:lpstr>5. Outlook</vt:lpstr>
      <vt:lpstr>Beyond the Standard Model?</vt:lpstr>
      <vt:lpstr>Beyond the Standard Model?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IT-DIS-Mac</dc:creator>
  <cp:lastModifiedBy>John Dainton</cp:lastModifiedBy>
  <cp:revision>1544</cp:revision>
  <cp:lastPrinted>2002-03-01T08:56:33Z</cp:lastPrinted>
  <dcterms:created xsi:type="dcterms:W3CDTF">2001-10-04T09:41:30Z</dcterms:created>
  <dcterms:modified xsi:type="dcterms:W3CDTF">2013-10-23T11:18:16Z</dcterms:modified>
</cp:coreProperties>
</file>